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4" r:id="rId2"/>
    <p:sldId id="308" r:id="rId3"/>
    <p:sldId id="314" r:id="rId4"/>
    <p:sldId id="323" r:id="rId5"/>
    <p:sldId id="322" r:id="rId6"/>
    <p:sldId id="317" r:id="rId7"/>
    <p:sldId id="319" r:id="rId8"/>
    <p:sldId id="318"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8" autoAdjust="0"/>
    <p:restoredTop sz="94660"/>
  </p:normalViewPr>
  <p:slideViewPr>
    <p:cSldViewPr>
      <p:cViewPr varScale="1">
        <p:scale>
          <a:sx n="139" d="100"/>
          <a:sy n="139" d="100"/>
        </p:scale>
        <p:origin x="-66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D42002-884A-4F8D-8F24-FE6F29CDE8F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First-order_theorie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Formal_ontology" TargetMode="External"/><Relationship Id="rId5" Type="http://schemas.openxmlformats.org/officeDocument/2006/relationships/hyperlink" Target="http://en.wikipedia.org/wiki/Predicate_logic" TargetMode="External"/><Relationship Id="rId4" Type="http://schemas.openxmlformats.org/officeDocument/2006/relationships/hyperlink" Target="http://en.wikipedia.org/wiki/Set_theor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dt" sz="quarter"/>
          </p:nvPr>
        </p:nvSpPr>
        <p:spPr>
          <a:noFill/>
        </p:spPr>
        <p:txBody>
          <a:bodyPr/>
          <a:lstStyle/>
          <a:p>
            <a:r>
              <a:rPr lang="en-US" smtClean="0"/>
              <a:t>Printed on </a:t>
            </a:r>
            <a:fld id="{F5100AE4-A965-4FCA-99EC-3FD3DF60C0D2}" type="datetime8">
              <a:rPr lang="en-US" smtClean="0"/>
              <a:pPr/>
              <a:t>7/20/2010 2:53 PM</a:t>
            </a:fld>
            <a:endParaRPr lang="en-US" smtClean="0"/>
          </a:p>
        </p:txBody>
      </p:sp>
      <p:sp>
        <p:nvSpPr>
          <p:cNvPr id="6147" name="Rectangle 7"/>
          <p:cNvSpPr>
            <a:spLocks noGrp="1" noChangeArrowheads="1"/>
          </p:cNvSpPr>
          <p:nvPr>
            <p:ph type="sldNum" sz="quarter"/>
          </p:nvPr>
        </p:nvSpPr>
        <p:spPr>
          <a:noFill/>
        </p:spPr>
        <p:txBody>
          <a:bodyPr/>
          <a:lstStyle/>
          <a:p>
            <a:fld id="{7E2DA4AA-99C8-4671-85FD-F5DAC6DB37E4}" type="slidenum">
              <a:rPr lang="en-US" smtClean="0"/>
              <a:pPr/>
              <a:t>5</a:t>
            </a:fld>
            <a:endParaRPr lang="en-US" smtClean="0"/>
          </a:p>
        </p:txBody>
      </p:sp>
      <p:sp>
        <p:nvSpPr>
          <p:cNvPr id="6148" name="Rectangle 5"/>
          <p:cNvSpPr>
            <a:spLocks noGrp="1" noRot="1" noChangeAspect="1" noChangeArrowheads="1" noTextEdit="1"/>
          </p:cNvSpPr>
          <p:nvPr>
            <p:ph type="sldImg"/>
          </p:nvPr>
        </p:nvSpPr>
        <p:spPr/>
      </p:sp>
      <p:sp>
        <p:nvSpPr>
          <p:cNvPr id="6150"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61" tIns="45732" rIns="91461" bIns="45732" anchor="b"/>
          <a:lstStyle/>
          <a:p>
            <a:pPr algn="r" defTabSz="912879"/>
            <a:fld id="{B030396D-6887-4CE8-A4E5-F5954D7AABF4}" type="slidenum">
              <a:rPr lang="en-US" sz="1200"/>
              <a:pPr algn="r" defTabSz="912879"/>
              <a:t>5</a:t>
            </a:fld>
            <a:endParaRPr lang="en-US" sz="1200" dirty="0"/>
          </a:p>
        </p:txBody>
      </p:sp>
      <p:sp>
        <p:nvSpPr>
          <p:cNvPr id="7" name="Notes Placeholder 6"/>
          <p:cNvSpPr>
            <a:spLocks noGrp="1"/>
          </p:cNvSpPr>
          <p:nvPr>
            <p:ph type="body" idx="10"/>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solidFill>
                  <a:srgbClr val="000818"/>
                </a:solidFill>
              </a:rPr>
              <a:t>In DODAF 2.0 we have described an expanded number of viewpoints (categories of models and views expressing differing aspects of a common architecture need) to include those shown on the slide.  Some of the viewpoints were introduced in earlier versions of DoDAF, others, such as Project and Capability are new to DoDAF 2.0.</a:t>
            </a:r>
          </a:p>
          <a:p>
            <a:endParaRPr lang="en-US" smtClean="0">
              <a:solidFill>
                <a:srgbClr val="000818"/>
              </a:solidFill>
            </a:endParaRPr>
          </a:p>
          <a:p>
            <a:r>
              <a:rPr lang="en-US" smtClean="0">
                <a:solidFill>
                  <a:srgbClr val="000818"/>
                </a:solidFill>
              </a:rPr>
              <a:t>An architecture viewpoint can be displayed in a number of formats, such as dashboards, fusion, textual, composite, or graphs, which represents data and the architecture description which represents an architecture.   In DoDAF 2.0, the ability is provided to create an architectural description which can be expressed in many of the same formats normally used for briefing, analysis, and decision-making.</a:t>
            </a:r>
          </a:p>
          <a:p>
            <a:endParaRPr lang="en-US" smtClean="0">
              <a:solidFill>
                <a:srgbClr val="000818"/>
              </a:solidFill>
            </a:endParaRPr>
          </a:p>
          <a:p>
            <a:r>
              <a:rPr lang="en-US" smtClean="0">
                <a:solidFill>
                  <a:srgbClr val="000818"/>
                </a:solidFill>
              </a:rPr>
              <a:t>The next few slides present a view of data from an architecture developed for the US Air Force at Arnold Engineering Development Center in Tennessee.  This is the Air Force Center for R&amp;D, testing and Analysis of aircraft, engines, and other components.  Both Charles and I are using these views today with the permission of the Air Force.</a:t>
            </a:r>
          </a:p>
          <a:p>
            <a:endParaRPr lang="en-US" smtClean="0"/>
          </a:p>
        </p:txBody>
      </p:sp>
      <p:sp>
        <p:nvSpPr>
          <p:cNvPr id="84996" name="Slide Number Placeholder 3"/>
          <p:cNvSpPr txBox="1">
            <a:spLocks noGrp="1"/>
          </p:cNvSpPr>
          <p:nvPr/>
        </p:nvSpPr>
        <p:spPr bwMode="auto">
          <a:xfrm>
            <a:off x="3886407" y="8686801"/>
            <a:ext cx="2970037" cy="455635"/>
          </a:xfrm>
          <a:prstGeom prst="rect">
            <a:avLst/>
          </a:prstGeom>
          <a:noFill/>
          <a:ln w="9525">
            <a:noFill/>
            <a:miter lim="800000"/>
            <a:headEnd/>
            <a:tailEnd/>
          </a:ln>
        </p:spPr>
        <p:txBody>
          <a:bodyPr lIns="91470" tIns="45737" rIns="91470" bIns="45737" anchor="b"/>
          <a:lstStyle/>
          <a:p>
            <a:pPr algn="r" defTabSz="916540"/>
            <a:fld id="{AF80CB4B-A53A-46EF-9629-6B87E1082B11}" type="slidenum">
              <a:rPr lang="en-US" b="0">
                <a:solidFill>
                  <a:schemeClr val="tx1"/>
                </a:solidFill>
              </a:rPr>
              <a:pPr algn="r" defTabSz="916540"/>
              <a:t>6</a:t>
            </a:fld>
            <a:endParaRPr lang="en-US" b="0" dirty="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smtClean="0"/>
              <a:t>The new DoDAF meta-Model is much simpler and easier to understand than the old CADM Model from previous versions of DoDAF.  There are twelve data groups, each of which collects some specific type of architecture data.</a:t>
            </a:r>
          </a:p>
          <a:p>
            <a:endParaRPr lang="en-US" smtClean="0"/>
          </a:p>
          <a:p>
            <a:r>
              <a:rPr lang="en-US" smtClean="0"/>
              <a:t>[Go through groups]</a:t>
            </a:r>
          </a:p>
          <a:p>
            <a:r>
              <a:rPr lang="en-US" smtClean="0"/>
              <a:t>Internal  [Project, Goals, Training, skill, education]</a:t>
            </a:r>
          </a:p>
          <a:p>
            <a:r>
              <a:rPr lang="en-US" smtClean="0"/>
              <a:t>Architectural [Rules, measures, Locations, Activities, Performers, Resource Flows, Capability, Services]</a:t>
            </a:r>
          </a:p>
          <a:p>
            <a:r>
              <a:rPr lang="en-US" smtClean="0"/>
              <a:t>Informational [Information and data]</a:t>
            </a:r>
          </a:p>
          <a:p>
            <a:endParaRPr lang="en-US" smtClean="0"/>
          </a:p>
        </p:txBody>
      </p:sp>
      <p:sp>
        <p:nvSpPr>
          <p:cNvPr id="97284" name="Slide Number Placeholder 3"/>
          <p:cNvSpPr txBox="1">
            <a:spLocks noGrp="1"/>
          </p:cNvSpPr>
          <p:nvPr/>
        </p:nvSpPr>
        <p:spPr bwMode="auto">
          <a:xfrm>
            <a:off x="3886407" y="8686801"/>
            <a:ext cx="2970037" cy="455635"/>
          </a:xfrm>
          <a:prstGeom prst="rect">
            <a:avLst/>
          </a:prstGeom>
          <a:noFill/>
          <a:ln w="9525">
            <a:noFill/>
            <a:miter lim="800000"/>
            <a:headEnd/>
            <a:tailEnd/>
          </a:ln>
        </p:spPr>
        <p:txBody>
          <a:bodyPr lIns="91470" tIns="45737" rIns="91470" bIns="45737" anchor="b"/>
          <a:lstStyle/>
          <a:p>
            <a:pPr algn="r" defTabSz="916540"/>
            <a:fld id="{10EFEE8E-6A3D-49A6-8EC0-232B3C9F7200}" type="slidenum">
              <a:rPr lang="en-US" b="0">
                <a:solidFill>
                  <a:schemeClr val="tx1"/>
                </a:solidFill>
              </a:rPr>
              <a:pPr algn="r" defTabSz="916540"/>
              <a:t>7</a:t>
            </a:fld>
            <a:endParaRPr lang="en-US" b="0" dirty="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43000" y="688975"/>
            <a:ext cx="4572000" cy="3429000"/>
          </a:xfrm>
          <a:ln/>
        </p:spPr>
      </p:sp>
      <p:sp>
        <p:nvSpPr>
          <p:cNvPr id="46083" name="Rectangle 3"/>
          <p:cNvSpPr>
            <a:spLocks noGrp="1" noChangeArrowheads="1"/>
          </p:cNvSpPr>
          <p:nvPr>
            <p:ph type="body" idx="1"/>
          </p:nvPr>
        </p:nvSpPr>
        <p:spPr>
          <a:xfrm>
            <a:off x="686421" y="4344025"/>
            <a:ext cx="5485158" cy="4111365"/>
          </a:xfrm>
          <a:noFill/>
          <a:ln/>
        </p:spPr>
        <p:txBody>
          <a:bodyPr/>
          <a:lstStyle/>
          <a:p>
            <a:pPr>
              <a:lnSpc>
                <a:spcPct val="90000"/>
              </a:lnSpc>
            </a:pPr>
            <a:r>
              <a:rPr lang="en-US" dirty="0" smtClean="0"/>
              <a:t>As we started figuring out relationships, we realized we were doing the same relationships over and over again.  Decided to look into leveraging work we had been doing for several years with the international community on a formal .ontology.  IDEAS foundation concepts are inherited into all the DM2 concepts.  Saved us a lot of work – </a:t>
            </a:r>
            <a:r>
              <a:rPr lang="en-US" dirty="0" err="1" smtClean="0"/>
              <a:t>ontologic</a:t>
            </a:r>
            <a:r>
              <a:rPr lang="en-US" dirty="0" smtClean="0"/>
              <a:t> free lunch --  and part of the reason why the model is so small to this day -- ~ 300 classes, attributes, and values as compared to CADM’s 16, 000 pieces.</a:t>
            </a:r>
          </a:p>
          <a:p>
            <a:pPr>
              <a:lnSpc>
                <a:spcPct val="90000"/>
              </a:lnSpc>
            </a:pPr>
            <a:endParaRPr lang="en-US" dirty="0" smtClean="0"/>
          </a:p>
          <a:p>
            <a:pPr>
              <a:lnSpc>
                <a:spcPct val="90000"/>
              </a:lnSpc>
            </a:pPr>
            <a:r>
              <a:rPr lang="en-US" dirty="0" smtClean="0"/>
              <a:t>Three types of Things:  Types (which are like sets), </a:t>
            </a:r>
            <a:r>
              <a:rPr lang="en-US" dirty="0" err="1" smtClean="0"/>
              <a:t>Tuples</a:t>
            </a:r>
            <a:r>
              <a:rPr lang="en-US" dirty="0" smtClean="0"/>
              <a:t> (ordered relationships), and Individuals (not persons, but Things that have spatial and temporal extent – </a:t>
            </a:r>
            <a:r>
              <a:rPr lang="en-US" dirty="0" err="1" smtClean="0"/>
              <a:t>spatio</a:t>
            </a:r>
            <a:r>
              <a:rPr lang="en-US" dirty="0" smtClean="0"/>
              <a:t>-temporal extent.)</a:t>
            </a:r>
          </a:p>
          <a:p>
            <a:pPr>
              <a:lnSpc>
                <a:spcPct val="90000"/>
              </a:lnSpc>
            </a:pPr>
            <a:endParaRPr lang="en-US" dirty="0" smtClean="0"/>
          </a:p>
          <a:p>
            <a:pPr>
              <a:lnSpc>
                <a:spcPct val="90000"/>
              </a:lnSpc>
            </a:pPr>
            <a:r>
              <a:rPr lang="en-US" b="1" dirty="0" err="1" smtClean="0"/>
              <a:t>mereology</a:t>
            </a:r>
            <a:r>
              <a:rPr lang="en-US" dirty="0" smtClean="0"/>
              <a:t> is a collection of axiomatic </a:t>
            </a:r>
            <a:r>
              <a:rPr lang="en-US" dirty="0" smtClean="0">
                <a:hlinkClick r:id="rId3" tooltip="First-order theories"/>
              </a:rPr>
              <a:t>first-order theories</a:t>
            </a:r>
            <a:r>
              <a:rPr lang="en-US" dirty="0" smtClean="0"/>
              <a:t> dealing with parts and their respective wholes. </a:t>
            </a:r>
            <a:r>
              <a:rPr lang="en-US" sz="2400" dirty="0" smtClean="0"/>
              <a:t>In contrast to </a:t>
            </a:r>
            <a:r>
              <a:rPr lang="en-US" sz="2400" dirty="0" smtClean="0">
                <a:hlinkClick r:id="rId4" tooltip="Set theory"/>
              </a:rPr>
              <a:t>set theory</a:t>
            </a:r>
            <a:r>
              <a:rPr lang="en-US" sz="2400" dirty="0" smtClean="0"/>
              <a:t>, which takes the set–member relationship as fundamental, the core notion of </a:t>
            </a:r>
            <a:r>
              <a:rPr lang="en-US" sz="2400" dirty="0" err="1" smtClean="0"/>
              <a:t>mereology</a:t>
            </a:r>
            <a:r>
              <a:rPr lang="en-US" sz="2400" dirty="0" smtClean="0"/>
              <a:t> is the part–whole</a:t>
            </a:r>
            <a:r>
              <a:rPr lang="en-US" dirty="0" smtClean="0"/>
              <a:t> relationship.   </a:t>
            </a:r>
            <a:r>
              <a:rPr lang="en-US" dirty="0" err="1" smtClean="0"/>
              <a:t>Mereology</a:t>
            </a:r>
            <a:r>
              <a:rPr lang="en-US" dirty="0" smtClean="0"/>
              <a:t> is both an application of </a:t>
            </a:r>
            <a:r>
              <a:rPr lang="en-US" dirty="0" smtClean="0">
                <a:hlinkClick r:id="rId5" tooltip="Predicate logic"/>
              </a:rPr>
              <a:t>predicate logic</a:t>
            </a:r>
            <a:r>
              <a:rPr lang="en-US" dirty="0" smtClean="0"/>
              <a:t> and a branch of </a:t>
            </a:r>
            <a:r>
              <a:rPr lang="en-US" dirty="0" smtClean="0">
                <a:hlinkClick r:id="rId6" tooltip="Formal ontology"/>
              </a:rPr>
              <a:t>formal ontology</a:t>
            </a:r>
            <a:r>
              <a:rPr lang="en-US"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1676400"/>
            <a:ext cx="7772400" cy="1470025"/>
          </a:xfrm>
        </p:spPr>
        <p:txBody>
          <a:bodyPr/>
          <a:lstStyle>
            <a:lvl1pPr>
              <a:defRPr sz="4800"/>
            </a:lvl1pPr>
          </a:lstStyle>
          <a:p>
            <a:r>
              <a:rPr lang="en-US"/>
              <a:t>TITLE</a:t>
            </a:r>
          </a:p>
        </p:txBody>
      </p:sp>
      <p:sp>
        <p:nvSpPr>
          <p:cNvPr id="4099" name="Rectangle 3"/>
          <p:cNvSpPr>
            <a:spLocks noGrp="1" noChangeArrowheads="1"/>
          </p:cNvSpPr>
          <p:nvPr>
            <p:ph type="subTitle" idx="1"/>
          </p:nvPr>
        </p:nvSpPr>
        <p:spPr>
          <a:xfrm>
            <a:off x="1371600" y="3352800"/>
            <a:ext cx="6400800" cy="838200"/>
          </a:xfrm>
        </p:spPr>
        <p:txBody>
          <a:bodyPr/>
          <a:lstStyle>
            <a:lvl1pPr marL="0" indent="0" algn="ctr">
              <a:buFont typeface="Wingdings" pitchFamily="2" charset="2"/>
              <a:buNone/>
              <a:defRPr sz="2000">
                <a:latin typeface="Times New Roman" pitchFamily="18" charset="0"/>
              </a:defRPr>
            </a:lvl1pPr>
          </a:lstStyle>
          <a:p>
            <a:r>
              <a:rPr lang="en-US"/>
              <a:t>SUBTITLE</a:t>
            </a:r>
          </a:p>
        </p:txBody>
      </p:sp>
      <p:sp>
        <p:nvSpPr>
          <p:cNvPr id="4100" name="Rectangle 4"/>
          <p:cNvSpPr>
            <a:spLocks noGrp="1" noChangeArrowheads="1"/>
          </p:cNvSpPr>
          <p:nvPr>
            <p:ph type="dt" sz="half" idx="2"/>
          </p:nvPr>
        </p:nvSpPr>
        <p:spPr/>
        <p:txBody>
          <a:bodyPr/>
          <a:lstStyle>
            <a:lvl1pPr>
              <a:defRPr/>
            </a:lvl1pPr>
          </a:lstStyle>
          <a:p>
            <a:endParaRPr lang="en-US"/>
          </a:p>
        </p:txBody>
      </p:sp>
      <p:sp>
        <p:nvSpPr>
          <p:cNvPr id="4101" name="Rectangle 5"/>
          <p:cNvSpPr>
            <a:spLocks noGrp="1" noChangeArrowheads="1"/>
          </p:cNvSpPr>
          <p:nvPr>
            <p:ph type="ftr" sz="quarter" idx="3"/>
          </p:nvPr>
        </p:nvSpPr>
        <p:spPr/>
        <p:txBody>
          <a:bodyPr/>
          <a:lstStyle>
            <a:lvl1pPr>
              <a:defRPr/>
            </a:lvl1pPr>
          </a:lstStyle>
          <a:p>
            <a:r>
              <a:rPr lang="en-US"/>
              <a:t>UNCLASSIFIED</a:t>
            </a:r>
          </a:p>
        </p:txBody>
      </p:sp>
      <p:sp>
        <p:nvSpPr>
          <p:cNvPr id="4102" name="Rectangle 6"/>
          <p:cNvSpPr>
            <a:spLocks noGrp="1" noChangeArrowheads="1"/>
          </p:cNvSpPr>
          <p:nvPr>
            <p:ph type="sldNum" sz="quarter" idx="4"/>
          </p:nvPr>
        </p:nvSpPr>
        <p:spPr/>
        <p:txBody>
          <a:bodyPr/>
          <a:lstStyle>
            <a:lvl1pPr>
              <a:defRPr/>
            </a:lvl1pPr>
          </a:lstStyle>
          <a:p>
            <a:fld id="{A6DB3223-52D6-4DCC-9CB6-6E43D1E76990}" type="slidenum">
              <a:rPr lang="en-US"/>
              <a:pPr/>
              <a:t>‹#›</a:t>
            </a:fld>
            <a:endParaRPr lang="en-US"/>
          </a:p>
        </p:txBody>
      </p:sp>
      <p:pic>
        <p:nvPicPr>
          <p:cNvPr id="4107" name="Picture 11" descr="NII Logo"/>
          <p:cNvPicPr>
            <a:picLocks noChangeAspect="1" noChangeArrowheads="1"/>
          </p:cNvPicPr>
          <p:nvPr userDrawn="1"/>
        </p:nvPicPr>
        <p:blipFill>
          <a:blip r:embed="rId2" cstate="print"/>
          <a:srcRect/>
          <a:stretch>
            <a:fillRect/>
          </a:stretch>
        </p:blipFill>
        <p:spPr bwMode="auto">
          <a:xfrm>
            <a:off x="7031038" y="381000"/>
            <a:ext cx="2036762" cy="1960563"/>
          </a:xfrm>
          <a:prstGeom prst="rect">
            <a:avLst/>
          </a:prstGeom>
          <a:noFill/>
          <a:ln w="9525">
            <a:noFill/>
            <a:miter lim="800000"/>
            <a:headEnd/>
            <a:tailEnd/>
          </a:ln>
        </p:spPr>
      </p:pic>
      <p:pic>
        <p:nvPicPr>
          <p:cNvPr id="4108" name="Picture 12" descr="DoDseal"/>
          <p:cNvPicPr>
            <a:picLocks noChangeAspect="1" noChangeArrowheads="1"/>
          </p:cNvPicPr>
          <p:nvPr userDrawn="1"/>
        </p:nvPicPr>
        <p:blipFill>
          <a:blip r:embed="rId3" cstate="print"/>
          <a:srcRect/>
          <a:stretch>
            <a:fillRect/>
          </a:stretch>
        </p:blipFill>
        <p:spPr bwMode="auto">
          <a:xfrm>
            <a:off x="195263" y="304800"/>
            <a:ext cx="2014537" cy="196056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UNCLASSIFIED</a:t>
            </a:r>
          </a:p>
        </p:txBody>
      </p:sp>
      <p:sp>
        <p:nvSpPr>
          <p:cNvPr id="6" name="Slide Number Placeholder 5"/>
          <p:cNvSpPr>
            <a:spLocks noGrp="1"/>
          </p:cNvSpPr>
          <p:nvPr>
            <p:ph type="sldNum" sz="quarter" idx="12"/>
          </p:nvPr>
        </p:nvSpPr>
        <p:spPr/>
        <p:txBody>
          <a:bodyPr/>
          <a:lstStyle>
            <a:lvl1pPr>
              <a:defRPr/>
            </a:lvl1pPr>
          </a:lstStyle>
          <a:p>
            <a:fld id="{23E35675-EEDE-46E5-AED1-49010C305F9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UNCLASSIFIED</a:t>
            </a:r>
          </a:p>
        </p:txBody>
      </p:sp>
      <p:sp>
        <p:nvSpPr>
          <p:cNvPr id="6" name="Slide Number Placeholder 5"/>
          <p:cNvSpPr>
            <a:spLocks noGrp="1"/>
          </p:cNvSpPr>
          <p:nvPr>
            <p:ph type="sldNum" sz="quarter" idx="12"/>
          </p:nvPr>
        </p:nvSpPr>
        <p:spPr/>
        <p:txBody>
          <a:bodyPr/>
          <a:lstStyle>
            <a:lvl1pPr>
              <a:defRPr/>
            </a:lvl1pPr>
          </a:lstStyle>
          <a:p>
            <a:fld id="{70ADB8D3-255E-4FFB-8D30-FCA5CCAD120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a:xfrm>
            <a:off x="3124200" y="6400800"/>
            <a:ext cx="2895600" cy="476250"/>
          </a:xfrm>
          <a:prstGeom prst="rect">
            <a:avLst/>
          </a:prstGeom>
        </p:spPr>
        <p:txBody>
          <a:bodyPr/>
          <a:lstStyle>
            <a:lvl1pPr>
              <a:defRPr>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6858000" y="6477000"/>
            <a:ext cx="2133600" cy="244475"/>
          </a:xfrm>
        </p:spPr>
        <p:txBody>
          <a:bodyPr/>
          <a:lstStyle>
            <a:lvl1pPr>
              <a:defRPr/>
            </a:lvl1pPr>
          </a:lstStyle>
          <a:p>
            <a:pPr>
              <a:defRPr/>
            </a:pPr>
            <a:fld id="{6588DA66-D0A0-4123-BC1B-1EAF0E3D86E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UNCLASSIFIED</a:t>
            </a:r>
          </a:p>
        </p:txBody>
      </p:sp>
      <p:sp>
        <p:nvSpPr>
          <p:cNvPr id="6" name="Slide Number Placeholder 5"/>
          <p:cNvSpPr>
            <a:spLocks noGrp="1"/>
          </p:cNvSpPr>
          <p:nvPr>
            <p:ph type="sldNum" sz="quarter" idx="12"/>
          </p:nvPr>
        </p:nvSpPr>
        <p:spPr/>
        <p:txBody>
          <a:bodyPr/>
          <a:lstStyle>
            <a:lvl1pPr>
              <a:defRPr/>
            </a:lvl1pPr>
          </a:lstStyle>
          <a:p>
            <a:fld id="{22DA6E6C-E4A9-42A6-BA0A-9F08DABB4BB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UNCLASSIFIED</a:t>
            </a:r>
          </a:p>
        </p:txBody>
      </p:sp>
      <p:sp>
        <p:nvSpPr>
          <p:cNvPr id="6" name="Slide Number Placeholder 5"/>
          <p:cNvSpPr>
            <a:spLocks noGrp="1"/>
          </p:cNvSpPr>
          <p:nvPr>
            <p:ph type="sldNum" sz="quarter" idx="12"/>
          </p:nvPr>
        </p:nvSpPr>
        <p:spPr/>
        <p:txBody>
          <a:bodyPr/>
          <a:lstStyle>
            <a:lvl1pPr>
              <a:defRPr/>
            </a:lvl1pPr>
          </a:lstStyle>
          <a:p>
            <a:fld id="{8D88CEB0-3CE7-4E96-B3D6-1086505E1C6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UNCLASSIFIED</a:t>
            </a:r>
          </a:p>
        </p:txBody>
      </p:sp>
      <p:sp>
        <p:nvSpPr>
          <p:cNvPr id="7" name="Slide Number Placeholder 6"/>
          <p:cNvSpPr>
            <a:spLocks noGrp="1"/>
          </p:cNvSpPr>
          <p:nvPr>
            <p:ph type="sldNum" sz="quarter" idx="12"/>
          </p:nvPr>
        </p:nvSpPr>
        <p:spPr/>
        <p:txBody>
          <a:bodyPr/>
          <a:lstStyle>
            <a:lvl1pPr>
              <a:defRPr/>
            </a:lvl1pPr>
          </a:lstStyle>
          <a:p>
            <a:fld id="{974ABFA6-2B74-4C09-9EA8-CCE18490435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UNCLASSIFIED</a:t>
            </a:r>
          </a:p>
        </p:txBody>
      </p:sp>
      <p:sp>
        <p:nvSpPr>
          <p:cNvPr id="9" name="Slide Number Placeholder 8"/>
          <p:cNvSpPr>
            <a:spLocks noGrp="1"/>
          </p:cNvSpPr>
          <p:nvPr>
            <p:ph type="sldNum" sz="quarter" idx="12"/>
          </p:nvPr>
        </p:nvSpPr>
        <p:spPr/>
        <p:txBody>
          <a:bodyPr/>
          <a:lstStyle>
            <a:lvl1pPr>
              <a:defRPr/>
            </a:lvl1pPr>
          </a:lstStyle>
          <a:p>
            <a:fld id="{254604C7-44EA-40AC-8F4A-7ED877A3CD2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UNCLASSIFIED</a:t>
            </a:r>
          </a:p>
        </p:txBody>
      </p:sp>
      <p:sp>
        <p:nvSpPr>
          <p:cNvPr id="5" name="Slide Number Placeholder 4"/>
          <p:cNvSpPr>
            <a:spLocks noGrp="1"/>
          </p:cNvSpPr>
          <p:nvPr>
            <p:ph type="sldNum" sz="quarter" idx="12"/>
          </p:nvPr>
        </p:nvSpPr>
        <p:spPr/>
        <p:txBody>
          <a:bodyPr/>
          <a:lstStyle>
            <a:lvl1pPr>
              <a:defRPr/>
            </a:lvl1pPr>
          </a:lstStyle>
          <a:p>
            <a:fld id="{72C9A24D-087B-4304-BCBF-936FB543A1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UNCLASSIFIED</a:t>
            </a:r>
          </a:p>
        </p:txBody>
      </p:sp>
      <p:sp>
        <p:nvSpPr>
          <p:cNvPr id="4" name="Slide Number Placeholder 3"/>
          <p:cNvSpPr>
            <a:spLocks noGrp="1"/>
          </p:cNvSpPr>
          <p:nvPr>
            <p:ph type="sldNum" sz="quarter" idx="12"/>
          </p:nvPr>
        </p:nvSpPr>
        <p:spPr/>
        <p:txBody>
          <a:bodyPr/>
          <a:lstStyle>
            <a:lvl1pPr>
              <a:defRPr/>
            </a:lvl1pPr>
          </a:lstStyle>
          <a:p>
            <a:fld id="{FB99A4C7-BD01-499C-81F4-F17CC9BE353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UNCLASSIFIED</a:t>
            </a:r>
          </a:p>
        </p:txBody>
      </p:sp>
      <p:sp>
        <p:nvSpPr>
          <p:cNvPr id="7" name="Slide Number Placeholder 6"/>
          <p:cNvSpPr>
            <a:spLocks noGrp="1"/>
          </p:cNvSpPr>
          <p:nvPr>
            <p:ph type="sldNum" sz="quarter" idx="12"/>
          </p:nvPr>
        </p:nvSpPr>
        <p:spPr/>
        <p:txBody>
          <a:bodyPr/>
          <a:lstStyle>
            <a:lvl1pPr>
              <a:defRPr/>
            </a:lvl1pPr>
          </a:lstStyle>
          <a:p>
            <a:fld id="{D77B9C62-E932-4A66-AD19-677CDF379EA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UNCLASSIFIED</a:t>
            </a:r>
          </a:p>
        </p:txBody>
      </p:sp>
      <p:sp>
        <p:nvSpPr>
          <p:cNvPr id="7" name="Slide Number Placeholder 6"/>
          <p:cNvSpPr>
            <a:spLocks noGrp="1"/>
          </p:cNvSpPr>
          <p:nvPr>
            <p:ph type="sldNum" sz="quarter" idx="12"/>
          </p:nvPr>
        </p:nvSpPr>
        <p:spPr/>
        <p:txBody>
          <a:bodyPr/>
          <a:lstStyle>
            <a:lvl1pPr>
              <a:defRPr/>
            </a:lvl1pPr>
          </a:lstStyle>
          <a:p>
            <a:fld id="{32C13CAD-D1EC-43AB-9D20-484ED839B15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6019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r>
              <a:rPr lang="en-US"/>
              <a:t>UNCLASSIFIED</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4E876A2-4D44-418E-8888-FE34943B3D8F}" type="slidenum">
              <a:rPr lang="en-US"/>
              <a:pPr/>
              <a:t>‹#›</a:t>
            </a:fld>
            <a:endParaRPr lang="en-US"/>
          </a:p>
        </p:txBody>
      </p:sp>
      <p:pic>
        <p:nvPicPr>
          <p:cNvPr id="1032" name="Picture 8" descr="DoDseal"/>
          <p:cNvPicPr>
            <a:picLocks noChangeAspect="1" noChangeArrowheads="1"/>
          </p:cNvPicPr>
          <p:nvPr userDrawn="1"/>
        </p:nvPicPr>
        <p:blipFill>
          <a:blip r:embed="rId14" cstate="print"/>
          <a:srcRect/>
          <a:stretch>
            <a:fillRect/>
          </a:stretch>
        </p:blipFill>
        <p:spPr bwMode="auto">
          <a:xfrm>
            <a:off x="101600" y="228600"/>
            <a:ext cx="1255713" cy="1255713"/>
          </a:xfrm>
          <a:prstGeom prst="rect">
            <a:avLst/>
          </a:prstGeom>
          <a:noFill/>
        </p:spPr>
      </p:pic>
      <p:pic>
        <p:nvPicPr>
          <p:cNvPr id="1033" name="Picture 9" descr="NII Logo"/>
          <p:cNvPicPr>
            <a:picLocks noChangeAspect="1" noChangeArrowheads="1"/>
          </p:cNvPicPr>
          <p:nvPr userDrawn="1"/>
        </p:nvPicPr>
        <p:blipFill>
          <a:blip r:embed="rId15" cstate="print"/>
          <a:srcRect/>
          <a:stretch>
            <a:fillRect/>
          </a:stretch>
        </p:blipFill>
        <p:spPr bwMode="auto">
          <a:xfrm>
            <a:off x="7543800" y="228600"/>
            <a:ext cx="1295400" cy="1295400"/>
          </a:xfrm>
          <a:prstGeom prst="rect">
            <a:avLst/>
          </a:prstGeom>
          <a:noFill/>
          <a:ln w="9525">
            <a:noFill/>
            <a:miter lim="800000"/>
            <a:headEnd/>
            <a:tailEnd/>
          </a:ln>
        </p:spPr>
      </p:pic>
      <p:sp>
        <p:nvSpPr>
          <p:cNvPr id="1035" name="Line 11"/>
          <p:cNvSpPr>
            <a:spLocks noChangeShapeType="1"/>
          </p:cNvSpPr>
          <p:nvPr userDrawn="1"/>
        </p:nvSpPr>
        <p:spPr bwMode="auto">
          <a:xfrm>
            <a:off x="1143000" y="1447800"/>
            <a:ext cx="6629400" cy="0"/>
          </a:xfrm>
          <a:prstGeom prst="line">
            <a:avLst/>
          </a:prstGeom>
          <a:noFill/>
          <a:ln w="57150">
            <a:solidFill>
              <a:srgbClr val="DB2D2D"/>
            </a:solidFill>
            <a:round/>
            <a:headEnd/>
            <a:tailEnd/>
          </a:ln>
          <a:effectLst/>
        </p:spPr>
        <p:txBody>
          <a:bodyPr/>
          <a:lstStyle/>
          <a:p>
            <a:endParaRPr lang="en-US"/>
          </a:p>
        </p:txBody>
      </p:sp>
      <p:sp>
        <p:nvSpPr>
          <p:cNvPr id="1036" name="Line 12"/>
          <p:cNvSpPr>
            <a:spLocks noChangeShapeType="1"/>
          </p:cNvSpPr>
          <p:nvPr userDrawn="1"/>
        </p:nvSpPr>
        <p:spPr bwMode="auto">
          <a:xfrm>
            <a:off x="1143000" y="1524000"/>
            <a:ext cx="6629400" cy="0"/>
          </a:xfrm>
          <a:prstGeom prst="line">
            <a:avLst/>
          </a:prstGeom>
          <a:noFill/>
          <a:ln w="57150">
            <a:solidFill>
              <a:srgbClr val="0000FF"/>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Times New Roman" pitchFamily="18" charset="0"/>
        </a:defRPr>
      </a:lvl2pPr>
      <a:lvl3pPr algn="ctr" rtl="0" fontAlgn="base">
        <a:spcBef>
          <a:spcPct val="0"/>
        </a:spcBef>
        <a:spcAft>
          <a:spcPct val="0"/>
        </a:spcAft>
        <a:defRPr sz="4000">
          <a:solidFill>
            <a:schemeClr val="tx2"/>
          </a:solidFill>
          <a:latin typeface="Times New Roman" pitchFamily="18" charset="0"/>
        </a:defRPr>
      </a:lvl3pPr>
      <a:lvl4pPr algn="ctr" rtl="0" fontAlgn="base">
        <a:spcBef>
          <a:spcPct val="0"/>
        </a:spcBef>
        <a:spcAft>
          <a:spcPct val="0"/>
        </a:spcAft>
        <a:defRPr sz="4000">
          <a:solidFill>
            <a:schemeClr val="tx2"/>
          </a:solidFill>
          <a:latin typeface="Times New Roman" pitchFamily="18" charset="0"/>
        </a:defRPr>
      </a:lvl4pPr>
      <a:lvl5pPr algn="ctr" rtl="0" fontAlgn="base">
        <a:spcBef>
          <a:spcPct val="0"/>
        </a:spcBef>
        <a:spcAft>
          <a:spcPct val="0"/>
        </a:spcAft>
        <a:defRPr sz="4000">
          <a:solidFill>
            <a:schemeClr val="tx2"/>
          </a:solidFill>
          <a:latin typeface="Times New Roman" pitchFamily="18" charset="0"/>
        </a:defRPr>
      </a:lvl5pPr>
      <a:lvl6pPr marL="457200" algn="ctr" rtl="0" fontAlgn="base">
        <a:spcBef>
          <a:spcPct val="0"/>
        </a:spcBef>
        <a:spcAft>
          <a:spcPct val="0"/>
        </a:spcAft>
        <a:defRPr sz="4000">
          <a:solidFill>
            <a:schemeClr val="tx2"/>
          </a:solidFill>
          <a:latin typeface="Times New Roman" pitchFamily="18" charset="0"/>
        </a:defRPr>
      </a:lvl6pPr>
      <a:lvl7pPr marL="914400" algn="ctr" rtl="0" fontAlgn="base">
        <a:spcBef>
          <a:spcPct val="0"/>
        </a:spcBef>
        <a:spcAft>
          <a:spcPct val="0"/>
        </a:spcAft>
        <a:defRPr sz="4000">
          <a:solidFill>
            <a:schemeClr val="tx2"/>
          </a:solidFill>
          <a:latin typeface="Times New Roman" pitchFamily="18" charset="0"/>
        </a:defRPr>
      </a:lvl7pPr>
      <a:lvl8pPr marL="1371600" algn="ctr" rtl="0" fontAlgn="base">
        <a:spcBef>
          <a:spcPct val="0"/>
        </a:spcBef>
        <a:spcAft>
          <a:spcPct val="0"/>
        </a:spcAft>
        <a:defRPr sz="4000">
          <a:solidFill>
            <a:schemeClr val="tx2"/>
          </a:solidFill>
          <a:latin typeface="Times New Roman" pitchFamily="18" charset="0"/>
        </a:defRPr>
      </a:lvl8pPr>
      <a:lvl9pPr marL="1828800" algn="ctr" rtl="0" fontAlgn="base">
        <a:spcBef>
          <a:spcPct val="0"/>
        </a:spcBef>
        <a:spcAft>
          <a:spcPct val="0"/>
        </a:spcAft>
        <a:defRPr sz="4000">
          <a:solidFill>
            <a:schemeClr val="tx2"/>
          </a:solidFill>
          <a:latin typeface="Times New Roman" pitchFamily="18" charset="0"/>
        </a:defRPr>
      </a:lvl9pPr>
    </p:titleStyle>
    <p:bodyStyle>
      <a:lvl1pPr marL="342900" indent="-342900" algn="l" rtl="0" fontAlgn="base">
        <a:spcBef>
          <a:spcPct val="20000"/>
        </a:spcBef>
        <a:spcAft>
          <a:spcPct val="0"/>
        </a:spcAft>
        <a:buFont typeface="Wingdings" pitchFamily="2" charset="2"/>
        <a:buChar char="Ø"/>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ntegrated-ea.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1.jpeg"/><Relationship Id="rId3" Type="http://schemas.openxmlformats.org/officeDocument/2006/relationships/notesSlide" Target="../notesSlides/notesSlide4.xml"/><Relationship Id="rId7" Type="http://schemas.openxmlformats.org/officeDocument/2006/relationships/image" Target="../media/image16.png"/><Relationship Id="rId12" Type="http://schemas.openxmlformats.org/officeDocument/2006/relationships/image" Target="../media/image20.jpeg"/><Relationship Id="rId17" Type="http://schemas.openxmlformats.org/officeDocument/2006/relationships/image" Target="../media/image24.wmf"/><Relationship Id="rId2" Type="http://schemas.openxmlformats.org/officeDocument/2006/relationships/slideLayout" Target="../slideLayouts/slideLayout12.xml"/><Relationship Id="rId16" Type="http://schemas.openxmlformats.org/officeDocument/2006/relationships/image" Target="../media/image23.png"/><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5" Type="http://schemas.openxmlformats.org/officeDocument/2006/relationships/oleObject" Target="../embeddings/oleObject2.bin"/><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jpeg"/><Relationship Id="rId1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UNCLASSIFIED</a:t>
            </a:r>
            <a:endParaRPr lang="en-US"/>
          </a:p>
        </p:txBody>
      </p:sp>
      <p:pic>
        <p:nvPicPr>
          <p:cNvPr id="5" name="Picture 2">
            <a:hlinkClick r:id="rId2"/>
          </p:cNvPr>
          <p:cNvPicPr>
            <a:picLocks noChangeAspect="1" noChangeArrowheads="1"/>
          </p:cNvPicPr>
          <p:nvPr/>
        </p:nvPicPr>
        <p:blipFill>
          <a:blip r:embed="rId3" cstate="print"/>
          <a:srcRect l="8333" r="8750"/>
          <a:stretch>
            <a:fillRect/>
          </a:stretch>
        </p:blipFill>
        <p:spPr bwMode="auto">
          <a:xfrm>
            <a:off x="0" y="0"/>
            <a:ext cx="9144000" cy="6892462"/>
          </a:xfrm>
          <a:prstGeom prst="rect">
            <a:avLst/>
          </a:prstGeom>
          <a:noFill/>
          <a:ln w="25400" cap="flat" cmpd="sng">
            <a:noFill/>
            <a:prstDash val="solid"/>
            <a:miter lim="800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514600"/>
            <a:ext cx="7772400" cy="1470025"/>
          </a:xfrm>
        </p:spPr>
        <p:txBody>
          <a:bodyPr/>
          <a:lstStyle/>
          <a:p>
            <a:r>
              <a:rPr lang="en-US" sz="3200" dirty="0" smtClean="0"/>
              <a:t>Architecture &amp; Standards Governance</a:t>
            </a:r>
            <a:br>
              <a:rPr lang="en-US" sz="3200" dirty="0" smtClean="0"/>
            </a:br>
            <a:r>
              <a:rPr lang="en-US" sz="3200" dirty="0" smtClean="0"/>
              <a:t>in the</a:t>
            </a:r>
            <a:br>
              <a:rPr lang="en-US" sz="3200" dirty="0" smtClean="0"/>
            </a:br>
            <a:r>
              <a:rPr lang="en-US" sz="3200" dirty="0" smtClean="0"/>
              <a:t>Department of Defense</a:t>
            </a:r>
            <a:endParaRPr lang="en-US" sz="3200" dirty="0"/>
          </a:p>
        </p:txBody>
      </p:sp>
      <p:sp>
        <p:nvSpPr>
          <p:cNvPr id="6" name="Subtitle 5"/>
          <p:cNvSpPr>
            <a:spLocks noGrp="1"/>
          </p:cNvSpPr>
          <p:nvPr>
            <p:ph type="subTitle" idx="1"/>
          </p:nvPr>
        </p:nvSpPr>
        <p:spPr>
          <a:xfrm>
            <a:off x="1371600" y="4495800"/>
            <a:ext cx="6400800" cy="1219200"/>
          </a:xfrm>
        </p:spPr>
        <p:txBody>
          <a:bodyPr/>
          <a:lstStyle/>
          <a:p>
            <a:r>
              <a:rPr lang="en-US" dirty="0" smtClean="0"/>
              <a:t>Brian Wilczynski</a:t>
            </a:r>
          </a:p>
          <a:p>
            <a:r>
              <a:rPr lang="en-US" dirty="0" smtClean="0"/>
              <a:t>Director,  Architecture, Standards &amp; Interoperability</a:t>
            </a:r>
          </a:p>
          <a:p>
            <a:r>
              <a:rPr lang="en-US" dirty="0" smtClean="0"/>
              <a:t>Office of the DoD Chief Information Officer</a:t>
            </a:r>
            <a:endParaRPr lang="en-US" dirty="0"/>
          </a:p>
        </p:txBody>
      </p:sp>
      <p:sp>
        <p:nvSpPr>
          <p:cNvPr id="4" name="Footer Placeholder 3"/>
          <p:cNvSpPr>
            <a:spLocks noGrp="1"/>
          </p:cNvSpPr>
          <p:nvPr>
            <p:ph type="ftr" sz="quarter" idx="3"/>
          </p:nvPr>
        </p:nvSpPr>
        <p:spPr/>
        <p:txBody>
          <a:bodyPr/>
          <a:lstStyle/>
          <a:p>
            <a:r>
              <a:rPr lang="en-US" smtClean="0"/>
              <a:t>UNCLASSIFIED</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endParaRPr lang="en-US" sz="2400" dirty="0" smtClean="0"/>
          </a:p>
          <a:p>
            <a:r>
              <a:rPr lang="en-US" sz="2400" dirty="0" smtClean="0"/>
              <a:t>Architecture &amp; Standards Governance Model</a:t>
            </a:r>
          </a:p>
          <a:p>
            <a:endParaRPr lang="en-US" sz="2400" dirty="0" smtClean="0"/>
          </a:p>
          <a:p>
            <a:r>
              <a:rPr lang="en-US" sz="2400" dirty="0" smtClean="0"/>
              <a:t>Architecture that is “Fit for Purpose”</a:t>
            </a:r>
          </a:p>
          <a:p>
            <a:endParaRPr lang="en-US" sz="2400" dirty="0" smtClean="0"/>
          </a:p>
          <a:p>
            <a:r>
              <a:rPr lang="en-US" sz="2400" dirty="0" smtClean="0"/>
              <a:t>Governing Architecture Frameworks &amp; </a:t>
            </a:r>
            <a:r>
              <a:rPr lang="en-US" sz="2400" dirty="0" err="1" smtClean="0"/>
              <a:t>Metamodels</a:t>
            </a:r>
            <a:endParaRPr lang="en-US" sz="2400" dirty="0" smtClean="0"/>
          </a:p>
          <a:p>
            <a:endParaRPr lang="en-US" sz="2400" dirty="0" smtClean="0"/>
          </a:p>
          <a:p>
            <a:r>
              <a:rPr lang="en-US" sz="2400" dirty="0" smtClean="0"/>
              <a:t>Data Exchange Specifications</a:t>
            </a:r>
          </a:p>
          <a:p>
            <a:endParaRPr lang="en-US" sz="2400" dirty="0" smtClean="0"/>
          </a:p>
          <a:p>
            <a:r>
              <a:rPr lang="en-US" sz="2400" i="1" dirty="0" smtClean="0"/>
              <a:t>Turn-over to Dave McDaniel</a:t>
            </a:r>
          </a:p>
          <a:p>
            <a:endParaRPr lang="en-US" dirty="0"/>
          </a:p>
        </p:txBody>
      </p:sp>
      <p:sp>
        <p:nvSpPr>
          <p:cNvPr id="4" name="Footer Placeholder 3"/>
          <p:cNvSpPr>
            <a:spLocks noGrp="1"/>
          </p:cNvSpPr>
          <p:nvPr>
            <p:ph type="ftr" sz="quarter" idx="11"/>
          </p:nvPr>
        </p:nvSpPr>
        <p:spPr/>
        <p:txBody>
          <a:bodyPr/>
          <a:lstStyle/>
          <a:p>
            <a:r>
              <a:rPr lang="en-US" dirty="0" smtClean="0"/>
              <a:t>UNCLASSIFIED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Governance Bodies</a:t>
            </a:r>
          </a:p>
        </p:txBody>
      </p:sp>
      <p:sp>
        <p:nvSpPr>
          <p:cNvPr id="50187" name="Rectangle 11"/>
          <p:cNvSpPr>
            <a:spLocks noChangeArrowheads="1"/>
          </p:cNvSpPr>
          <p:nvPr/>
        </p:nvSpPr>
        <p:spPr bwMode="auto">
          <a:xfrm>
            <a:off x="1524000" y="5181600"/>
            <a:ext cx="5935662" cy="1487487"/>
          </a:xfrm>
          <a:prstGeom prst="rect">
            <a:avLst/>
          </a:prstGeom>
          <a:solidFill>
            <a:srgbClr val="FFFF99"/>
          </a:solidFill>
          <a:ln w="9525">
            <a:solidFill>
              <a:schemeClr val="tx1"/>
            </a:solidFill>
            <a:miter lim="800000"/>
            <a:headEnd/>
            <a:tailEnd/>
          </a:ln>
          <a:effectLst/>
        </p:spPr>
        <p:txBody>
          <a:bodyPr wrap="none" lIns="0"/>
          <a:lstStyle/>
          <a:p>
            <a:r>
              <a:rPr lang="en-US" dirty="0" smtClean="0"/>
              <a:t>   ASRG = Architecture &amp; Standards Review Group</a:t>
            </a:r>
          </a:p>
          <a:p>
            <a:r>
              <a:rPr lang="en-US" dirty="0" smtClean="0"/>
              <a:t>   FAC = Federated Architecture Committee</a:t>
            </a:r>
          </a:p>
          <a:p>
            <a:r>
              <a:rPr lang="en-US" dirty="0" smtClean="0"/>
              <a:t>   ITSC = Information Technology Standards Committee</a:t>
            </a:r>
          </a:p>
          <a:p>
            <a:r>
              <a:rPr lang="en-US" dirty="0" smtClean="0"/>
              <a:t>   DARS = DoD Architecture Registry System</a:t>
            </a:r>
          </a:p>
          <a:p>
            <a:r>
              <a:rPr lang="en-US" dirty="0" smtClean="0"/>
              <a:t>   DISR = DoD IT Standards Registry</a:t>
            </a:r>
            <a:endParaRPr lang="en-US" dirty="0"/>
          </a:p>
        </p:txBody>
      </p:sp>
      <p:grpSp>
        <p:nvGrpSpPr>
          <p:cNvPr id="3" name="Group 24"/>
          <p:cNvGrpSpPr>
            <a:grpSpLocks/>
          </p:cNvGrpSpPr>
          <p:nvPr/>
        </p:nvGrpSpPr>
        <p:grpSpPr bwMode="auto">
          <a:xfrm>
            <a:off x="838200" y="1695450"/>
            <a:ext cx="1666875" cy="3333750"/>
            <a:chOff x="725" y="950"/>
            <a:chExt cx="1050" cy="2100"/>
          </a:xfrm>
        </p:grpSpPr>
        <p:sp>
          <p:nvSpPr>
            <p:cNvPr id="50180" name="AutoShape 4"/>
            <p:cNvSpPr>
              <a:spLocks noChangeArrowheads="1"/>
            </p:cNvSpPr>
            <p:nvPr/>
          </p:nvSpPr>
          <p:spPr bwMode="auto">
            <a:xfrm>
              <a:off x="1045" y="950"/>
              <a:ext cx="730" cy="633"/>
            </a:xfrm>
            <a:prstGeom prst="can">
              <a:avLst>
                <a:gd name="adj" fmla="val 25000"/>
              </a:avLst>
            </a:prstGeom>
            <a:solidFill>
              <a:schemeClr val="accent1"/>
            </a:solidFill>
            <a:ln w="9525">
              <a:solidFill>
                <a:schemeClr val="tx1"/>
              </a:solidFill>
              <a:round/>
              <a:headEnd/>
              <a:tailEnd/>
            </a:ln>
            <a:effectLst/>
          </p:spPr>
          <p:txBody>
            <a:bodyPr wrap="none" anchor="ctr"/>
            <a:lstStyle/>
            <a:p>
              <a:pPr algn="ctr"/>
              <a:r>
                <a:rPr lang="en-US"/>
                <a:t>DARS</a:t>
              </a:r>
            </a:p>
          </p:txBody>
        </p:sp>
        <p:sp>
          <p:nvSpPr>
            <p:cNvPr id="50195" name="AutoShape 19"/>
            <p:cNvSpPr>
              <a:spLocks noChangeArrowheads="1"/>
            </p:cNvSpPr>
            <p:nvPr/>
          </p:nvSpPr>
          <p:spPr bwMode="auto">
            <a:xfrm rot="19492532" flipV="1">
              <a:off x="951" y="1412"/>
              <a:ext cx="511" cy="1607"/>
            </a:xfrm>
            <a:prstGeom prst="curvedRightArrow">
              <a:avLst>
                <a:gd name="adj1" fmla="val 62896"/>
                <a:gd name="adj2" fmla="val 12579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50197" name="Text Box 21"/>
            <p:cNvSpPr txBox="1">
              <a:spLocks noChangeArrowheads="1"/>
            </p:cNvSpPr>
            <p:nvPr/>
          </p:nvSpPr>
          <p:spPr bwMode="auto">
            <a:xfrm rot="3181371">
              <a:off x="405" y="2326"/>
              <a:ext cx="1044" cy="404"/>
            </a:xfrm>
            <a:prstGeom prst="rect">
              <a:avLst/>
            </a:prstGeom>
            <a:noFill/>
            <a:ln w="9525">
              <a:noFill/>
              <a:miter lim="800000"/>
              <a:headEnd/>
              <a:tailEnd/>
            </a:ln>
            <a:effectLst/>
          </p:spPr>
          <p:txBody>
            <a:bodyPr wrap="none">
              <a:spAutoFit/>
            </a:bodyPr>
            <a:lstStyle/>
            <a:p>
              <a:pPr algn="ctr"/>
              <a:r>
                <a:rPr lang="en-US"/>
                <a:t>Approved</a:t>
              </a:r>
            </a:p>
            <a:p>
              <a:pPr algn="ctr"/>
              <a:r>
                <a:rPr lang="en-US"/>
                <a:t>Architectures</a:t>
              </a:r>
            </a:p>
          </p:txBody>
        </p:sp>
      </p:grpSp>
      <p:grpSp>
        <p:nvGrpSpPr>
          <p:cNvPr id="4" name="Group 25"/>
          <p:cNvGrpSpPr>
            <a:grpSpLocks/>
          </p:cNvGrpSpPr>
          <p:nvPr/>
        </p:nvGrpSpPr>
        <p:grpSpPr bwMode="auto">
          <a:xfrm>
            <a:off x="6461125" y="1633538"/>
            <a:ext cx="1649412" cy="3346450"/>
            <a:chOff x="4275" y="911"/>
            <a:chExt cx="1039" cy="2108"/>
          </a:xfrm>
        </p:grpSpPr>
        <p:sp>
          <p:nvSpPr>
            <p:cNvPr id="50181" name="AutoShape 5"/>
            <p:cNvSpPr>
              <a:spLocks noChangeArrowheads="1"/>
            </p:cNvSpPr>
            <p:nvPr/>
          </p:nvSpPr>
          <p:spPr bwMode="auto">
            <a:xfrm>
              <a:off x="4275" y="911"/>
              <a:ext cx="730" cy="633"/>
            </a:xfrm>
            <a:prstGeom prst="can">
              <a:avLst>
                <a:gd name="adj" fmla="val 25000"/>
              </a:avLst>
            </a:prstGeom>
            <a:solidFill>
              <a:srgbClr val="CCFFCC"/>
            </a:solidFill>
            <a:ln w="9525">
              <a:solidFill>
                <a:schemeClr val="tx1"/>
              </a:solidFill>
              <a:round/>
              <a:headEnd/>
              <a:tailEnd/>
            </a:ln>
            <a:effectLst/>
          </p:spPr>
          <p:txBody>
            <a:bodyPr wrap="none" anchor="ctr"/>
            <a:lstStyle/>
            <a:p>
              <a:pPr algn="ctr"/>
              <a:r>
                <a:rPr lang="en-US"/>
                <a:t>DISR</a:t>
              </a:r>
            </a:p>
          </p:txBody>
        </p:sp>
        <p:sp>
          <p:nvSpPr>
            <p:cNvPr id="50196" name="AutoShape 20"/>
            <p:cNvSpPr>
              <a:spLocks noChangeArrowheads="1"/>
            </p:cNvSpPr>
            <p:nvPr/>
          </p:nvSpPr>
          <p:spPr bwMode="auto">
            <a:xfrm rot="2107468" flipH="1" flipV="1">
              <a:off x="4503" y="1412"/>
              <a:ext cx="511" cy="1607"/>
            </a:xfrm>
            <a:prstGeom prst="curvedRightArrow">
              <a:avLst>
                <a:gd name="adj1" fmla="val 62896"/>
                <a:gd name="adj2" fmla="val 125793"/>
                <a:gd name="adj3" fmla="val 33333"/>
              </a:avLst>
            </a:prstGeom>
            <a:solidFill>
              <a:srgbClr val="CCFFCC"/>
            </a:solidFill>
            <a:ln w="9525">
              <a:solidFill>
                <a:schemeClr val="tx1"/>
              </a:solidFill>
              <a:miter lim="800000"/>
              <a:headEnd/>
              <a:tailEnd/>
            </a:ln>
            <a:effectLst/>
          </p:spPr>
          <p:txBody>
            <a:bodyPr wrap="none" anchor="ctr"/>
            <a:lstStyle/>
            <a:p>
              <a:endParaRPr lang="en-US"/>
            </a:p>
          </p:txBody>
        </p:sp>
        <p:sp>
          <p:nvSpPr>
            <p:cNvPr id="50198" name="Text Box 22"/>
            <p:cNvSpPr txBox="1">
              <a:spLocks noChangeArrowheads="1"/>
            </p:cNvSpPr>
            <p:nvPr/>
          </p:nvSpPr>
          <p:spPr bwMode="auto">
            <a:xfrm rot="-24781707">
              <a:off x="4618" y="2285"/>
              <a:ext cx="988" cy="404"/>
            </a:xfrm>
            <a:prstGeom prst="rect">
              <a:avLst/>
            </a:prstGeom>
            <a:noFill/>
            <a:ln w="9525">
              <a:noFill/>
              <a:miter lim="800000"/>
              <a:headEnd/>
              <a:tailEnd/>
            </a:ln>
            <a:effectLst/>
          </p:spPr>
          <p:txBody>
            <a:bodyPr wrap="none">
              <a:spAutoFit/>
            </a:bodyPr>
            <a:lstStyle/>
            <a:p>
              <a:pPr algn="ctr"/>
              <a:r>
                <a:rPr lang="en-US"/>
                <a:t>Approved</a:t>
              </a:r>
            </a:p>
            <a:p>
              <a:pPr algn="ctr"/>
              <a:r>
                <a:rPr lang="en-US"/>
                <a:t>IT Standards</a:t>
              </a:r>
            </a:p>
          </p:txBody>
        </p:sp>
      </p:grpSp>
      <p:grpSp>
        <p:nvGrpSpPr>
          <p:cNvPr id="5" name="Group 13"/>
          <p:cNvGrpSpPr>
            <a:grpSpLocks/>
          </p:cNvGrpSpPr>
          <p:nvPr/>
        </p:nvGrpSpPr>
        <p:grpSpPr bwMode="auto">
          <a:xfrm>
            <a:off x="2389187" y="2181225"/>
            <a:ext cx="4083050" cy="2595563"/>
            <a:chOff x="1622" y="1408"/>
            <a:chExt cx="2572" cy="1635"/>
          </a:xfrm>
        </p:grpSpPr>
        <p:sp>
          <p:nvSpPr>
            <p:cNvPr id="50182" name="Rectangle 6"/>
            <p:cNvSpPr>
              <a:spLocks noChangeArrowheads="1"/>
            </p:cNvSpPr>
            <p:nvPr/>
          </p:nvSpPr>
          <p:spPr bwMode="auto">
            <a:xfrm>
              <a:off x="2345" y="1408"/>
              <a:ext cx="1111" cy="560"/>
            </a:xfrm>
            <a:prstGeom prst="rect">
              <a:avLst/>
            </a:prstGeom>
            <a:solidFill>
              <a:schemeClr val="bg1"/>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n-US" dirty="0" smtClean="0"/>
                <a:t>ASRG</a:t>
              </a:r>
              <a:endParaRPr lang="en-US" dirty="0"/>
            </a:p>
          </p:txBody>
        </p:sp>
        <p:sp>
          <p:nvSpPr>
            <p:cNvPr id="50183" name="Rectangle 7"/>
            <p:cNvSpPr>
              <a:spLocks noChangeArrowheads="1"/>
            </p:cNvSpPr>
            <p:nvPr/>
          </p:nvSpPr>
          <p:spPr bwMode="auto">
            <a:xfrm>
              <a:off x="3083" y="2483"/>
              <a:ext cx="1111" cy="560"/>
            </a:xfrm>
            <a:prstGeom prst="rect">
              <a:avLst/>
            </a:prstGeom>
            <a:solidFill>
              <a:schemeClr val="bg1"/>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n-US"/>
                <a:t>ITSC</a:t>
              </a:r>
            </a:p>
          </p:txBody>
        </p:sp>
        <p:sp>
          <p:nvSpPr>
            <p:cNvPr id="50184" name="Rectangle 8"/>
            <p:cNvSpPr>
              <a:spLocks noChangeArrowheads="1"/>
            </p:cNvSpPr>
            <p:nvPr/>
          </p:nvSpPr>
          <p:spPr bwMode="auto">
            <a:xfrm>
              <a:off x="1622" y="2481"/>
              <a:ext cx="1111" cy="560"/>
            </a:xfrm>
            <a:prstGeom prst="rect">
              <a:avLst/>
            </a:prstGeom>
            <a:solidFill>
              <a:schemeClr val="bg1"/>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n-US" dirty="0"/>
                <a:t>FAC</a:t>
              </a:r>
            </a:p>
          </p:txBody>
        </p:sp>
        <p:cxnSp>
          <p:nvCxnSpPr>
            <p:cNvPr id="50185" name="AutoShape 9"/>
            <p:cNvCxnSpPr>
              <a:cxnSpLocks noChangeShapeType="1"/>
              <a:stCxn id="50182" idx="2"/>
              <a:endCxn id="50184" idx="0"/>
            </p:cNvCxnSpPr>
            <p:nvPr/>
          </p:nvCxnSpPr>
          <p:spPr bwMode="auto">
            <a:xfrm rot="5400000">
              <a:off x="2292" y="1863"/>
              <a:ext cx="495" cy="723"/>
            </a:xfrm>
            <a:prstGeom prst="bentConnector3">
              <a:avLst>
                <a:gd name="adj1" fmla="val 49898"/>
              </a:avLst>
            </a:prstGeom>
            <a:noFill/>
            <a:ln w="28575">
              <a:solidFill>
                <a:schemeClr val="tx1"/>
              </a:solidFill>
              <a:miter lim="800000"/>
              <a:headEnd/>
              <a:tailEnd/>
            </a:ln>
            <a:effectLst/>
          </p:spPr>
        </p:cxnSp>
        <p:cxnSp>
          <p:nvCxnSpPr>
            <p:cNvPr id="50186" name="AutoShape 10"/>
            <p:cNvCxnSpPr>
              <a:cxnSpLocks noChangeShapeType="1"/>
              <a:stCxn id="50182" idx="2"/>
              <a:endCxn id="50183" idx="0"/>
            </p:cNvCxnSpPr>
            <p:nvPr/>
          </p:nvCxnSpPr>
          <p:spPr bwMode="auto">
            <a:xfrm rot="16200000" flipH="1">
              <a:off x="3021" y="1857"/>
              <a:ext cx="497" cy="738"/>
            </a:xfrm>
            <a:prstGeom prst="bentConnector3">
              <a:avLst>
                <a:gd name="adj1" fmla="val 49898"/>
              </a:avLst>
            </a:prstGeom>
            <a:noFill/>
            <a:ln w="28575">
              <a:solidFill>
                <a:schemeClr val="tx1"/>
              </a:solidFill>
              <a:miter lim="800000"/>
              <a:headEnd/>
              <a:tailEnd/>
            </a:ln>
            <a:effectLst/>
          </p:spPr>
        </p:cxnSp>
      </p:grpSp>
      <p:sp>
        <p:nvSpPr>
          <p:cNvPr id="26" name="Footer Placeholder 3"/>
          <p:cNvSpPr>
            <a:spLocks noGrp="1"/>
          </p:cNvSpPr>
          <p:nvPr>
            <p:ph type="ftr" sz="quarter" idx="11"/>
          </p:nvPr>
        </p:nvSpPr>
        <p:spPr>
          <a:xfrm>
            <a:off x="7239000" y="6381750"/>
            <a:ext cx="2133600" cy="476250"/>
          </a:xfrm>
        </p:spPr>
        <p:txBody>
          <a:bodyPr/>
          <a:lstStyle/>
          <a:p>
            <a:r>
              <a:rPr lang="en-US" dirty="0" smtClean="0"/>
              <a:t>UNCLASSIFIED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11"/>
          </p:nvPr>
        </p:nvSpPr>
        <p:spPr>
          <a:xfrm>
            <a:off x="3124200" y="6457950"/>
            <a:ext cx="2895600" cy="476250"/>
          </a:xfrm>
        </p:spPr>
        <p:txBody>
          <a:bodyPr/>
          <a:lstStyle/>
          <a:p>
            <a:pPr>
              <a:defRPr/>
            </a:pPr>
            <a:fld id="{70C15370-C1C0-4DE1-9B9D-C26F9C7134C9}" type="slidenum">
              <a:rPr lang="en-US"/>
              <a:pPr>
                <a:defRPr/>
              </a:pPr>
              <a:t>5</a:t>
            </a:fld>
            <a:endParaRPr lang="en-US"/>
          </a:p>
        </p:txBody>
      </p:sp>
      <p:sp>
        <p:nvSpPr>
          <p:cNvPr id="3075" name="TextBox 18"/>
          <p:cNvSpPr txBox="1">
            <a:spLocks noChangeArrowheads="1"/>
          </p:cNvSpPr>
          <p:nvPr/>
        </p:nvSpPr>
        <p:spPr bwMode="auto">
          <a:xfrm>
            <a:off x="1447800" y="543580"/>
            <a:ext cx="5867400" cy="646331"/>
          </a:xfrm>
          <a:prstGeom prst="rect">
            <a:avLst/>
          </a:prstGeom>
          <a:noFill/>
          <a:ln w="9525">
            <a:noFill/>
            <a:miter lim="800000"/>
            <a:headEnd/>
            <a:tailEnd/>
          </a:ln>
        </p:spPr>
        <p:txBody>
          <a:bodyPr wrap="square">
            <a:spAutoFit/>
          </a:bodyPr>
          <a:lstStyle/>
          <a:p>
            <a:pPr algn="ctr" defTabSz="914400">
              <a:spcBef>
                <a:spcPct val="20000"/>
              </a:spcBef>
            </a:pPr>
            <a:r>
              <a:rPr lang="en-US" sz="3600" dirty="0" smtClean="0">
                <a:solidFill>
                  <a:schemeClr val="tx1"/>
                </a:solidFill>
                <a:latin typeface="+mj-lt"/>
              </a:rPr>
              <a:t>“Fit for Purpose” Architecture</a:t>
            </a:r>
            <a:endParaRPr lang="en-US" sz="3600" dirty="0">
              <a:solidFill>
                <a:schemeClr val="tx1"/>
              </a:solidFill>
              <a:latin typeface="+mj-lt"/>
            </a:endParaRPr>
          </a:p>
        </p:txBody>
      </p:sp>
      <p:sp>
        <p:nvSpPr>
          <p:cNvPr id="7" name="Rounded Rectangular Callout 6"/>
          <p:cNvSpPr/>
          <p:nvPr/>
        </p:nvSpPr>
        <p:spPr bwMode="auto">
          <a:xfrm>
            <a:off x="2395538" y="2074862"/>
            <a:ext cx="6596062" cy="4706938"/>
          </a:xfrm>
          <a:prstGeom prst="wedgeRoundRectCallout">
            <a:avLst>
              <a:gd name="adj1" fmla="val -57020"/>
              <a:gd name="adj2" fmla="val -14769"/>
              <a:gd name="adj3" fmla="val 16667"/>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a:lstStyle/>
          <a:p>
            <a:pPr defTabSz="914400">
              <a:spcBef>
                <a:spcPct val="20000"/>
              </a:spcBef>
              <a:buFontTx/>
              <a:buChar char="•"/>
              <a:defRPr/>
            </a:pPr>
            <a:endParaRPr lang="en-US" sz="1800">
              <a:solidFill>
                <a:srgbClr val="233678"/>
              </a:solidFill>
              <a:ea typeface="+mn-ea"/>
            </a:endParaRPr>
          </a:p>
        </p:txBody>
      </p:sp>
      <p:pic>
        <p:nvPicPr>
          <p:cNvPr id="3077" name="Picture 2"/>
          <p:cNvPicPr>
            <a:picLocks noChangeAspect="1" noChangeArrowheads="1"/>
          </p:cNvPicPr>
          <p:nvPr/>
        </p:nvPicPr>
        <p:blipFill>
          <a:blip r:embed="rId3" cstate="print"/>
          <a:srcRect/>
          <a:stretch>
            <a:fillRect/>
          </a:stretch>
        </p:blipFill>
        <p:spPr bwMode="auto">
          <a:xfrm>
            <a:off x="3086100" y="2346325"/>
            <a:ext cx="1793875" cy="792163"/>
          </a:xfrm>
          <a:prstGeom prst="rect">
            <a:avLst/>
          </a:prstGeom>
          <a:noFill/>
          <a:ln w="9525" algn="ctr">
            <a:solidFill>
              <a:srgbClr val="000000"/>
            </a:solidFill>
            <a:miter lim="800000"/>
            <a:headEnd/>
            <a:tailEnd/>
          </a:ln>
        </p:spPr>
      </p:pic>
      <p:grpSp>
        <p:nvGrpSpPr>
          <p:cNvPr id="2" name="Group 20"/>
          <p:cNvGrpSpPr>
            <a:grpSpLocks/>
          </p:cNvGrpSpPr>
          <p:nvPr/>
        </p:nvGrpSpPr>
        <p:grpSpPr bwMode="auto">
          <a:xfrm>
            <a:off x="3162300" y="2879725"/>
            <a:ext cx="2684463" cy="1654175"/>
            <a:chOff x="2793992" y="822325"/>
            <a:chExt cx="3081866" cy="2800529"/>
          </a:xfrm>
        </p:grpSpPr>
        <p:pic>
          <p:nvPicPr>
            <p:cNvPr id="3097" name="Picture 3"/>
            <p:cNvPicPr>
              <a:picLocks noChangeAspect="1" noChangeArrowheads="1"/>
            </p:cNvPicPr>
            <p:nvPr/>
          </p:nvPicPr>
          <p:blipFill>
            <a:blip r:embed="rId4" cstate="print"/>
            <a:srcRect/>
            <a:stretch>
              <a:fillRect/>
            </a:stretch>
          </p:blipFill>
          <p:spPr bwMode="auto">
            <a:xfrm>
              <a:off x="2980266" y="822325"/>
              <a:ext cx="2600243" cy="1733537"/>
            </a:xfrm>
            <a:prstGeom prst="rect">
              <a:avLst/>
            </a:prstGeom>
            <a:noFill/>
            <a:ln w="3175" algn="ctr">
              <a:solidFill>
                <a:srgbClr val="000000"/>
              </a:solidFill>
              <a:miter lim="800000"/>
              <a:headEnd/>
              <a:tailEnd/>
            </a:ln>
          </p:spPr>
        </p:pic>
        <p:sp>
          <p:nvSpPr>
            <p:cNvPr id="28" name="TextBox 53"/>
            <p:cNvSpPr txBox="1">
              <a:spLocks noChangeArrowheads="1"/>
            </p:cNvSpPr>
            <p:nvPr/>
          </p:nvSpPr>
          <p:spPr bwMode="auto">
            <a:xfrm>
              <a:off x="2793992" y="2580047"/>
              <a:ext cx="3081866" cy="1042807"/>
            </a:xfrm>
            <a:prstGeom prst="rect">
              <a:avLst/>
            </a:prstGeom>
            <a:noFill/>
            <a:ln w="3175">
              <a:noFill/>
              <a:miter lim="800000"/>
              <a:headEnd/>
              <a:tailEnd/>
            </a:ln>
          </p:spPr>
          <p:txBody>
            <a:bodyPr>
              <a:spAutoFit/>
            </a:bodyPr>
            <a:lstStyle/>
            <a:p>
              <a:pPr algn="ctr" defTabSz="914400">
                <a:spcBef>
                  <a:spcPct val="20000"/>
                </a:spcBef>
                <a:defRPr/>
              </a:pPr>
              <a:r>
                <a:rPr lang="en-US" sz="1600" b="1" dirty="0">
                  <a:solidFill>
                    <a:srgbClr val="233678"/>
                  </a:solidFill>
                  <a:ea typeface="+mn-ea"/>
                </a:rPr>
                <a:t>OV-1 (Concept – Consumer &amp; Provider</a:t>
              </a:r>
              <a:r>
                <a:rPr lang="en-US" sz="1800" b="1" dirty="0">
                  <a:solidFill>
                    <a:srgbClr val="233678"/>
                  </a:solidFill>
                  <a:ea typeface="+mn-ea"/>
                </a:rPr>
                <a:t>)</a:t>
              </a:r>
            </a:p>
          </p:txBody>
        </p:sp>
      </p:grpSp>
      <p:grpSp>
        <p:nvGrpSpPr>
          <p:cNvPr id="3" name="Group 13"/>
          <p:cNvGrpSpPr>
            <a:grpSpLocks/>
          </p:cNvGrpSpPr>
          <p:nvPr/>
        </p:nvGrpSpPr>
        <p:grpSpPr bwMode="auto">
          <a:xfrm>
            <a:off x="6057900" y="2498725"/>
            <a:ext cx="2389188" cy="1749425"/>
            <a:chOff x="6004560" y="791846"/>
            <a:chExt cx="2700973" cy="2649274"/>
          </a:xfrm>
        </p:grpSpPr>
        <p:pic>
          <p:nvPicPr>
            <p:cNvPr id="3095" name="Picture 7"/>
            <p:cNvPicPr>
              <a:picLocks noChangeAspect="1" noChangeArrowheads="1"/>
            </p:cNvPicPr>
            <p:nvPr/>
          </p:nvPicPr>
          <p:blipFill>
            <a:blip r:embed="rId5" cstate="print"/>
            <a:srcRect/>
            <a:stretch>
              <a:fillRect/>
            </a:stretch>
          </p:blipFill>
          <p:spPr bwMode="auto">
            <a:xfrm>
              <a:off x="6004560" y="791846"/>
              <a:ext cx="2700973" cy="1621064"/>
            </a:xfrm>
            <a:prstGeom prst="rect">
              <a:avLst/>
            </a:prstGeom>
            <a:noFill/>
            <a:ln w="9525" algn="ctr">
              <a:solidFill>
                <a:srgbClr val="000000"/>
              </a:solidFill>
              <a:miter lim="800000"/>
              <a:headEnd/>
              <a:tailEnd/>
            </a:ln>
          </p:spPr>
        </p:pic>
        <p:sp>
          <p:nvSpPr>
            <p:cNvPr id="26" name="TextBox 53"/>
            <p:cNvSpPr txBox="1">
              <a:spLocks noChangeArrowheads="1"/>
            </p:cNvSpPr>
            <p:nvPr/>
          </p:nvSpPr>
          <p:spPr bwMode="auto">
            <a:xfrm>
              <a:off x="6367083" y="2479496"/>
              <a:ext cx="2027973" cy="961624"/>
            </a:xfrm>
            <a:prstGeom prst="rect">
              <a:avLst/>
            </a:prstGeom>
            <a:noFill/>
            <a:ln w="9525">
              <a:noFill/>
              <a:miter lim="800000"/>
              <a:headEnd/>
              <a:tailEnd/>
            </a:ln>
          </p:spPr>
          <p:txBody>
            <a:bodyPr wrap="none">
              <a:spAutoFit/>
            </a:bodyPr>
            <a:lstStyle/>
            <a:p>
              <a:pPr algn="ctr" defTabSz="914400">
                <a:spcBef>
                  <a:spcPct val="20000"/>
                </a:spcBef>
                <a:defRPr/>
              </a:pPr>
              <a:r>
                <a:rPr lang="en-US" sz="1600" b="1" dirty="0">
                  <a:solidFill>
                    <a:srgbClr val="233678"/>
                  </a:solidFill>
                  <a:ea typeface="+mn-ea"/>
                </a:rPr>
                <a:t>OV-5a (Activity </a:t>
              </a:r>
            </a:p>
            <a:p>
              <a:pPr algn="ctr" defTabSz="914400">
                <a:spcBef>
                  <a:spcPct val="20000"/>
                </a:spcBef>
                <a:defRPr/>
              </a:pPr>
              <a:r>
                <a:rPr lang="en-US" sz="1600" b="1" dirty="0">
                  <a:solidFill>
                    <a:srgbClr val="233678"/>
                  </a:solidFill>
                  <a:ea typeface="+mn-ea"/>
                </a:rPr>
                <a:t> Decomposition)</a:t>
              </a:r>
            </a:p>
          </p:txBody>
        </p:sp>
      </p:grpSp>
      <p:grpSp>
        <p:nvGrpSpPr>
          <p:cNvPr id="4" name="Group 21"/>
          <p:cNvGrpSpPr>
            <a:grpSpLocks/>
          </p:cNvGrpSpPr>
          <p:nvPr/>
        </p:nvGrpSpPr>
        <p:grpSpPr bwMode="auto">
          <a:xfrm>
            <a:off x="2857500" y="4556125"/>
            <a:ext cx="2057400" cy="2209800"/>
            <a:chOff x="2235200" y="3251205"/>
            <a:chExt cx="3072872" cy="2914874"/>
          </a:xfrm>
        </p:grpSpPr>
        <p:pic>
          <p:nvPicPr>
            <p:cNvPr id="3093" name="Picture 8"/>
            <p:cNvPicPr>
              <a:picLocks noChangeAspect="1" noChangeArrowheads="1"/>
            </p:cNvPicPr>
            <p:nvPr/>
          </p:nvPicPr>
          <p:blipFill>
            <a:blip r:embed="rId6" cstate="print"/>
            <a:srcRect/>
            <a:stretch>
              <a:fillRect/>
            </a:stretch>
          </p:blipFill>
          <p:spPr bwMode="auto">
            <a:xfrm>
              <a:off x="2235200" y="3251205"/>
              <a:ext cx="3072872" cy="1793231"/>
            </a:xfrm>
            <a:prstGeom prst="rect">
              <a:avLst/>
            </a:prstGeom>
            <a:noFill/>
            <a:ln w="9525" algn="ctr">
              <a:noFill/>
              <a:miter lim="800000"/>
              <a:headEnd/>
              <a:tailEnd/>
            </a:ln>
          </p:spPr>
        </p:pic>
        <p:sp>
          <p:nvSpPr>
            <p:cNvPr id="24" name="TextBox 53"/>
            <p:cNvSpPr txBox="1">
              <a:spLocks noChangeArrowheads="1"/>
            </p:cNvSpPr>
            <p:nvPr/>
          </p:nvSpPr>
          <p:spPr bwMode="auto">
            <a:xfrm>
              <a:off x="2379834" y="5005993"/>
              <a:ext cx="2802573" cy="1160086"/>
            </a:xfrm>
            <a:prstGeom prst="rect">
              <a:avLst/>
            </a:prstGeom>
            <a:noFill/>
            <a:ln w="9525">
              <a:noFill/>
              <a:miter lim="800000"/>
              <a:headEnd/>
              <a:tailEnd/>
            </a:ln>
          </p:spPr>
          <p:txBody>
            <a:bodyPr>
              <a:spAutoFit/>
            </a:bodyPr>
            <a:lstStyle/>
            <a:p>
              <a:pPr algn="ctr" defTabSz="914400">
                <a:spcBef>
                  <a:spcPct val="20000"/>
                </a:spcBef>
                <a:defRPr/>
              </a:pPr>
              <a:r>
                <a:rPr lang="en-US" sz="1600" b="1" dirty="0">
                  <a:solidFill>
                    <a:srgbClr val="233678"/>
                  </a:solidFill>
                  <a:ea typeface="+mn-ea"/>
                </a:rPr>
                <a:t>OV-6a (Operational</a:t>
              </a:r>
            </a:p>
            <a:p>
              <a:pPr algn="ctr" defTabSz="914400">
                <a:spcBef>
                  <a:spcPct val="20000"/>
                </a:spcBef>
                <a:defRPr/>
              </a:pPr>
              <a:r>
                <a:rPr lang="en-US" sz="1600" b="1" dirty="0">
                  <a:solidFill>
                    <a:srgbClr val="233678"/>
                  </a:solidFill>
                  <a:ea typeface="+mn-ea"/>
                </a:rPr>
                <a:t>Rules Model)</a:t>
              </a:r>
            </a:p>
          </p:txBody>
        </p:sp>
      </p:grpSp>
      <p:grpSp>
        <p:nvGrpSpPr>
          <p:cNvPr id="6" name="Group 22"/>
          <p:cNvGrpSpPr>
            <a:grpSpLocks/>
          </p:cNvGrpSpPr>
          <p:nvPr/>
        </p:nvGrpSpPr>
        <p:grpSpPr bwMode="auto">
          <a:xfrm>
            <a:off x="5143500" y="4556125"/>
            <a:ext cx="1819275" cy="2090738"/>
            <a:chOff x="5486400" y="3275548"/>
            <a:chExt cx="3165474" cy="3081586"/>
          </a:xfrm>
        </p:grpSpPr>
        <p:pic>
          <p:nvPicPr>
            <p:cNvPr id="3091" name="Picture 9"/>
            <p:cNvPicPr>
              <a:picLocks noChangeAspect="1" noChangeArrowheads="1"/>
            </p:cNvPicPr>
            <p:nvPr/>
          </p:nvPicPr>
          <p:blipFill>
            <a:blip r:embed="rId7" cstate="print"/>
            <a:srcRect/>
            <a:stretch>
              <a:fillRect/>
            </a:stretch>
          </p:blipFill>
          <p:spPr bwMode="auto">
            <a:xfrm>
              <a:off x="5486400" y="3275548"/>
              <a:ext cx="3165474" cy="1795277"/>
            </a:xfrm>
            <a:prstGeom prst="rect">
              <a:avLst/>
            </a:prstGeom>
            <a:noFill/>
            <a:ln w="9525" algn="ctr">
              <a:noFill/>
              <a:miter lim="800000"/>
              <a:headEnd/>
              <a:tailEnd/>
            </a:ln>
          </p:spPr>
        </p:pic>
        <p:sp>
          <p:nvSpPr>
            <p:cNvPr id="22" name="TextBox 53"/>
            <p:cNvSpPr txBox="1">
              <a:spLocks noChangeArrowheads="1"/>
            </p:cNvSpPr>
            <p:nvPr/>
          </p:nvSpPr>
          <p:spPr bwMode="auto">
            <a:xfrm>
              <a:off x="5638322" y="5058515"/>
              <a:ext cx="2778767" cy="1298619"/>
            </a:xfrm>
            <a:prstGeom prst="rect">
              <a:avLst/>
            </a:prstGeom>
            <a:noFill/>
            <a:ln w="9525">
              <a:noFill/>
              <a:miter lim="800000"/>
              <a:headEnd/>
              <a:tailEnd/>
            </a:ln>
          </p:spPr>
          <p:txBody>
            <a:bodyPr>
              <a:spAutoFit/>
            </a:bodyPr>
            <a:lstStyle/>
            <a:p>
              <a:pPr algn="ctr" defTabSz="914400">
                <a:spcBef>
                  <a:spcPct val="20000"/>
                </a:spcBef>
                <a:defRPr/>
              </a:pPr>
              <a:r>
                <a:rPr lang="en-US" sz="1600" b="1" dirty="0">
                  <a:solidFill>
                    <a:srgbClr val="233678"/>
                  </a:solidFill>
                  <a:ea typeface="+mn-ea"/>
                </a:rPr>
                <a:t>OV-6c (Event-Trace</a:t>
              </a:r>
            </a:p>
            <a:p>
              <a:pPr algn="ctr" defTabSz="914400">
                <a:spcBef>
                  <a:spcPct val="20000"/>
                </a:spcBef>
                <a:defRPr/>
              </a:pPr>
              <a:r>
                <a:rPr lang="en-US" sz="1600" b="1" dirty="0">
                  <a:solidFill>
                    <a:srgbClr val="233678"/>
                  </a:solidFill>
                  <a:ea typeface="+mn-ea"/>
                </a:rPr>
                <a:t>Description)</a:t>
              </a:r>
            </a:p>
          </p:txBody>
        </p:sp>
      </p:grpSp>
      <p:sp>
        <p:nvSpPr>
          <p:cNvPr id="13" name="TextBox 23"/>
          <p:cNvSpPr txBox="1">
            <a:spLocks noChangeArrowheads="1"/>
          </p:cNvSpPr>
          <p:nvPr/>
        </p:nvSpPr>
        <p:spPr bwMode="auto">
          <a:xfrm rot="16200000">
            <a:off x="-843756" y="4212431"/>
            <a:ext cx="2209800" cy="306388"/>
          </a:xfrm>
          <a:prstGeom prst="rect">
            <a:avLst/>
          </a:prstGeom>
          <a:noFill/>
          <a:ln w="9525">
            <a:noFill/>
            <a:miter lim="800000"/>
            <a:headEnd/>
            <a:tailEnd/>
          </a:ln>
        </p:spPr>
        <p:txBody>
          <a:bodyPr>
            <a:spAutoFit/>
          </a:bodyPr>
          <a:lstStyle/>
          <a:p>
            <a:pPr algn="ctr" defTabSz="914400">
              <a:defRPr/>
            </a:pPr>
            <a:r>
              <a:rPr lang="en-US" sz="1400" b="1" dirty="0">
                <a:solidFill>
                  <a:srgbClr val="000000"/>
                </a:solidFill>
                <a:ea typeface="+mn-ea"/>
              </a:rPr>
              <a:t>EANCS RA Document</a:t>
            </a:r>
          </a:p>
        </p:txBody>
      </p:sp>
      <p:pic>
        <p:nvPicPr>
          <p:cNvPr id="3083" name="Picture 19"/>
          <p:cNvPicPr>
            <a:picLocks noChangeAspect="1" noChangeArrowheads="1"/>
          </p:cNvPicPr>
          <p:nvPr/>
        </p:nvPicPr>
        <p:blipFill>
          <a:blip r:embed="rId8" cstate="print"/>
          <a:srcRect/>
          <a:stretch>
            <a:fillRect/>
          </a:stretch>
        </p:blipFill>
        <p:spPr bwMode="auto">
          <a:xfrm>
            <a:off x="450850" y="3494088"/>
            <a:ext cx="1454150" cy="2144712"/>
          </a:xfrm>
          <a:prstGeom prst="rect">
            <a:avLst/>
          </a:prstGeom>
          <a:noFill/>
          <a:ln w="9525">
            <a:solidFill>
              <a:srgbClr val="000000"/>
            </a:solidFill>
            <a:miter lim="800000"/>
            <a:headEnd/>
            <a:tailEnd/>
          </a:ln>
        </p:spPr>
      </p:pic>
      <p:pic>
        <p:nvPicPr>
          <p:cNvPr id="3084" name="Picture 2"/>
          <p:cNvPicPr>
            <a:picLocks noChangeAspect="1" noChangeArrowheads="1"/>
          </p:cNvPicPr>
          <p:nvPr/>
        </p:nvPicPr>
        <p:blipFill>
          <a:blip r:embed="rId9" cstate="print"/>
          <a:srcRect/>
          <a:stretch>
            <a:fillRect/>
          </a:stretch>
        </p:blipFill>
        <p:spPr bwMode="auto">
          <a:xfrm>
            <a:off x="7200900" y="4479925"/>
            <a:ext cx="1641475" cy="1295400"/>
          </a:xfrm>
          <a:prstGeom prst="rect">
            <a:avLst/>
          </a:prstGeom>
          <a:solidFill>
            <a:schemeClr val="bg1"/>
          </a:solidFill>
          <a:ln w="9525">
            <a:noFill/>
            <a:miter lim="800000"/>
            <a:headEnd/>
            <a:tailEnd/>
          </a:ln>
        </p:spPr>
      </p:pic>
      <p:sp>
        <p:nvSpPr>
          <p:cNvPr id="16" name="TextBox 53"/>
          <p:cNvSpPr txBox="1">
            <a:spLocks noChangeArrowheads="1"/>
          </p:cNvSpPr>
          <p:nvPr/>
        </p:nvSpPr>
        <p:spPr bwMode="auto">
          <a:xfrm>
            <a:off x="7200900" y="5851525"/>
            <a:ext cx="1595438" cy="830263"/>
          </a:xfrm>
          <a:prstGeom prst="rect">
            <a:avLst/>
          </a:prstGeom>
          <a:noFill/>
          <a:ln w="9525">
            <a:noFill/>
            <a:miter lim="800000"/>
            <a:headEnd/>
            <a:tailEnd/>
          </a:ln>
        </p:spPr>
        <p:txBody>
          <a:bodyPr>
            <a:spAutoFit/>
          </a:bodyPr>
          <a:lstStyle/>
          <a:p>
            <a:pPr algn="ctr" defTabSz="914400">
              <a:spcBef>
                <a:spcPct val="20000"/>
              </a:spcBef>
              <a:defRPr/>
            </a:pPr>
            <a:r>
              <a:rPr lang="en-US" sz="1600" b="1" dirty="0">
                <a:solidFill>
                  <a:srgbClr val="233678"/>
                </a:solidFill>
                <a:ea typeface="+mn-ea"/>
              </a:rPr>
              <a:t>StdV-1 (Standards Profile)</a:t>
            </a:r>
          </a:p>
        </p:txBody>
      </p:sp>
      <p:pic>
        <p:nvPicPr>
          <p:cNvPr id="3086" name="Picture 3"/>
          <p:cNvPicPr>
            <a:picLocks noChangeAspect="1" noChangeArrowheads="1"/>
          </p:cNvPicPr>
          <p:nvPr/>
        </p:nvPicPr>
        <p:blipFill>
          <a:blip r:embed="rId10" cstate="print"/>
          <a:srcRect/>
          <a:stretch>
            <a:fillRect/>
          </a:stretch>
        </p:blipFill>
        <p:spPr bwMode="auto">
          <a:xfrm>
            <a:off x="228600" y="1711325"/>
            <a:ext cx="1905000" cy="1184275"/>
          </a:xfrm>
          <a:prstGeom prst="rect">
            <a:avLst/>
          </a:prstGeom>
          <a:noFill/>
          <a:ln w="9525">
            <a:noFill/>
            <a:miter lim="800000"/>
            <a:headEnd/>
            <a:tailEnd/>
          </a:ln>
        </p:spPr>
      </p:pic>
      <p:sp>
        <p:nvSpPr>
          <p:cNvPr id="3087" name="Pentagon 17"/>
          <p:cNvSpPr>
            <a:spLocks noChangeArrowheads="1"/>
          </p:cNvSpPr>
          <p:nvPr/>
        </p:nvSpPr>
        <p:spPr bwMode="auto">
          <a:xfrm rot="-5400000">
            <a:off x="907256" y="2888456"/>
            <a:ext cx="596900" cy="484188"/>
          </a:xfrm>
          <a:prstGeom prst="homePlate">
            <a:avLst>
              <a:gd name="adj" fmla="val 50002"/>
            </a:avLst>
          </a:prstGeom>
          <a:solidFill>
            <a:srgbClr val="3366FF"/>
          </a:solidFill>
          <a:ln w="9525" algn="ctr">
            <a:noFill/>
            <a:round/>
            <a:headEnd/>
            <a:tailEnd/>
          </a:ln>
        </p:spPr>
        <p:txBody>
          <a:bodyPr/>
          <a:lstStyle/>
          <a:p>
            <a:pPr defTabSz="914400">
              <a:spcBef>
                <a:spcPct val="20000"/>
              </a:spcBef>
              <a:buFontTx/>
              <a:buChar char="•"/>
            </a:pPr>
            <a:endParaRPr lang="en-US" sz="1800">
              <a:solidFill>
                <a:srgbClr val="233678"/>
              </a:solidFill>
            </a:endParaRPr>
          </a:p>
        </p:txBody>
      </p:sp>
      <p:sp>
        <p:nvSpPr>
          <p:cNvPr id="3089" name="TextBox 19"/>
          <p:cNvSpPr txBox="1">
            <a:spLocks noChangeArrowheads="1"/>
          </p:cNvSpPr>
          <p:nvPr/>
        </p:nvSpPr>
        <p:spPr bwMode="auto">
          <a:xfrm>
            <a:off x="152400" y="5653088"/>
            <a:ext cx="2286000" cy="1169551"/>
          </a:xfrm>
          <a:prstGeom prst="rect">
            <a:avLst/>
          </a:prstGeom>
          <a:noFill/>
          <a:ln w="9525">
            <a:noFill/>
            <a:miter lim="800000"/>
            <a:headEnd/>
            <a:tailEnd/>
          </a:ln>
        </p:spPr>
        <p:txBody>
          <a:bodyPr>
            <a:spAutoFit/>
          </a:bodyPr>
          <a:lstStyle/>
          <a:p>
            <a:r>
              <a:rPr lang="en-US" sz="1400" b="1" dirty="0" smtClean="0">
                <a:solidFill>
                  <a:srgbClr val="000000"/>
                </a:solidFill>
              </a:rPr>
              <a:t>Provides </a:t>
            </a:r>
            <a:r>
              <a:rPr lang="en-US" sz="1400" b="1" dirty="0">
                <a:solidFill>
                  <a:srgbClr val="000000"/>
                </a:solidFill>
              </a:rPr>
              <a:t>Enterprise-Level Guidance for </a:t>
            </a:r>
            <a:r>
              <a:rPr lang="en-US" sz="1400" b="1" dirty="0" smtClean="0">
                <a:solidFill>
                  <a:srgbClr val="000000"/>
                </a:solidFill>
              </a:rPr>
              <a:t>common authentication, authorization and access control.</a:t>
            </a:r>
            <a:endParaRPr lang="en-US" sz="1400" dirty="0">
              <a:solidFill>
                <a:srgbClr val="000000"/>
              </a:solidFill>
            </a:endParaRPr>
          </a:p>
        </p:txBody>
      </p:sp>
      <p:sp>
        <p:nvSpPr>
          <p:cNvPr id="3090" name="TextBox 28"/>
          <p:cNvSpPr txBox="1">
            <a:spLocks noChangeArrowheads="1"/>
          </p:cNvSpPr>
          <p:nvPr/>
        </p:nvSpPr>
        <p:spPr bwMode="auto">
          <a:xfrm>
            <a:off x="76200" y="1479550"/>
            <a:ext cx="2202847" cy="307777"/>
          </a:xfrm>
          <a:prstGeom prst="rect">
            <a:avLst/>
          </a:prstGeom>
          <a:noFill/>
          <a:ln w="9525">
            <a:noFill/>
            <a:miter lim="800000"/>
            <a:headEnd/>
            <a:tailEnd/>
          </a:ln>
        </p:spPr>
        <p:txBody>
          <a:bodyPr wrap="none">
            <a:spAutoFit/>
          </a:bodyPr>
          <a:lstStyle/>
          <a:p>
            <a:r>
              <a:rPr lang="en-US" sz="1400" b="1" dirty="0" smtClean="0">
                <a:solidFill>
                  <a:srgbClr val="000000"/>
                </a:solidFill>
              </a:rPr>
              <a:t>Architecture Federation</a:t>
            </a:r>
          </a:p>
        </p:txBody>
      </p:sp>
      <p:sp>
        <p:nvSpPr>
          <p:cNvPr id="27" name="Footer Placeholder 3"/>
          <p:cNvSpPr txBox="1">
            <a:spLocks/>
          </p:cNvSpPr>
          <p:nvPr/>
        </p:nvSpPr>
        <p:spPr bwMode="auto">
          <a:xfrm>
            <a:off x="3200400" y="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mn-cs"/>
              </a:rPr>
              <a:t>UNCLASSIFIED</a:t>
            </a:r>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12"/>
          </p:nvPr>
        </p:nvSpPr>
        <p:spPr>
          <a:xfrm>
            <a:off x="5957888" y="6245225"/>
            <a:ext cx="2133600" cy="476250"/>
          </a:xfrm>
          <a:noFill/>
        </p:spPr>
        <p:txBody>
          <a:bodyPr/>
          <a:lstStyle/>
          <a:p>
            <a:fld id="{ED0A09DC-1069-4AE4-BDA3-66A0F7F333F5}" type="slidenum">
              <a:rPr lang="en-US" smtClean="0"/>
              <a:pPr/>
              <a:t>6</a:t>
            </a:fld>
            <a:endParaRPr lang="en-US" smtClean="0"/>
          </a:p>
        </p:txBody>
      </p:sp>
      <p:sp>
        <p:nvSpPr>
          <p:cNvPr id="33795" name="Title 1"/>
          <p:cNvSpPr>
            <a:spLocks noGrp="1"/>
          </p:cNvSpPr>
          <p:nvPr>
            <p:ph type="title" idx="4294967295"/>
          </p:nvPr>
        </p:nvSpPr>
        <p:spPr>
          <a:xfrm>
            <a:off x="727075" y="92075"/>
            <a:ext cx="7459663" cy="977900"/>
          </a:xfrm>
        </p:spPr>
        <p:txBody>
          <a:bodyPr/>
          <a:lstStyle/>
          <a:p>
            <a:r>
              <a:rPr lang="en-US" dirty="0" err="1" smtClean="0">
                <a:solidFill>
                  <a:srgbClr val="000818"/>
                </a:solidFill>
              </a:rPr>
              <a:t>DoDAF</a:t>
            </a:r>
            <a:r>
              <a:rPr lang="en-US" dirty="0" smtClean="0">
                <a:solidFill>
                  <a:srgbClr val="000818"/>
                </a:solidFill>
              </a:rPr>
              <a:t> v2.0 Viewpoints</a:t>
            </a:r>
          </a:p>
        </p:txBody>
      </p:sp>
      <p:sp>
        <p:nvSpPr>
          <p:cNvPr id="20" name="TextBox 19"/>
          <p:cNvSpPr txBox="1"/>
          <p:nvPr/>
        </p:nvSpPr>
        <p:spPr>
          <a:xfrm>
            <a:off x="473075" y="6208713"/>
            <a:ext cx="8301038" cy="646112"/>
          </a:xfrm>
          <a:prstGeom prst="rect">
            <a:avLst/>
          </a:prstGeom>
          <a:solidFill>
            <a:schemeClr val="accent5">
              <a:lumMod val="90000"/>
            </a:schemeClr>
          </a:solidFill>
        </p:spPr>
        <p:txBody>
          <a:bodyPr>
            <a:spAutoFit/>
          </a:bodyPr>
          <a:lstStyle/>
          <a:p>
            <a:pPr>
              <a:spcBef>
                <a:spcPct val="50000"/>
              </a:spcBef>
              <a:defRPr/>
            </a:pPr>
            <a:r>
              <a:rPr lang="en-US" sz="1800" dirty="0">
                <a:solidFill>
                  <a:srgbClr val="000818"/>
                </a:solidFill>
                <a:latin typeface="+mn-lt"/>
              </a:rPr>
              <a:t>Architecture viewpoints are composed of data that has been organized to facilitate understanding</a:t>
            </a:r>
            <a:r>
              <a:rPr lang="en-US" sz="1800" b="0" dirty="0">
                <a:solidFill>
                  <a:srgbClr val="000818"/>
                </a:solidFill>
              </a:rPr>
              <a:t>.   </a:t>
            </a:r>
          </a:p>
        </p:txBody>
      </p:sp>
      <p:grpSp>
        <p:nvGrpSpPr>
          <p:cNvPr id="2" name="Group 31"/>
          <p:cNvGrpSpPr>
            <a:grpSpLocks/>
          </p:cNvGrpSpPr>
          <p:nvPr/>
        </p:nvGrpSpPr>
        <p:grpSpPr bwMode="auto">
          <a:xfrm>
            <a:off x="1079500" y="1404938"/>
            <a:ext cx="6557963" cy="4783137"/>
            <a:chOff x="255" y="731"/>
            <a:chExt cx="5225" cy="3272"/>
          </a:xfrm>
        </p:grpSpPr>
        <p:sp>
          <p:nvSpPr>
            <p:cNvPr id="33803" name="Rectangle 13"/>
            <p:cNvSpPr>
              <a:spLocks noChangeArrowheads="1"/>
            </p:cNvSpPr>
            <p:nvPr/>
          </p:nvSpPr>
          <p:spPr bwMode="auto">
            <a:xfrm rot="5400000">
              <a:off x="-1140" y="2133"/>
              <a:ext cx="3265" cy="475"/>
            </a:xfrm>
            <a:prstGeom prst="rect">
              <a:avLst/>
            </a:prstGeom>
            <a:solidFill>
              <a:srgbClr val="FF9900"/>
            </a:solidFill>
            <a:ln w="9525">
              <a:miter lim="800000"/>
              <a:headEnd/>
              <a:tailEnd/>
            </a:ln>
            <a:scene3d>
              <a:camera prst="legacyObliqueTopRight"/>
              <a:lightRig rig="legacyFlat3" dir="t"/>
            </a:scene3d>
            <a:sp3d extrusionH="430200" prstMaterial="legacyMatte">
              <a:bevelT w="13500" h="13500" prst="angle"/>
              <a:bevelB w="13500" h="13500" prst="angle"/>
              <a:extrusionClr>
                <a:srgbClr val="FF9900"/>
              </a:extrusionClr>
            </a:sp3d>
          </p:spPr>
          <p:txBody>
            <a:bodyPr anchor="ctr">
              <a:flatTx/>
            </a:bodyPr>
            <a:lstStyle/>
            <a:p>
              <a:pPr algn="ctr"/>
              <a:r>
                <a:rPr lang="en-US" sz="1600"/>
                <a:t>All Viewpoint</a:t>
              </a:r>
            </a:p>
            <a:p>
              <a:pPr algn="ctr"/>
              <a:r>
                <a:rPr lang="en-US" sz="1200"/>
                <a:t>Overarching aspects of architecture context that relate to all models</a:t>
              </a:r>
            </a:p>
          </p:txBody>
        </p:sp>
        <p:sp>
          <p:nvSpPr>
            <p:cNvPr id="33804" name="Rectangle 13"/>
            <p:cNvSpPr>
              <a:spLocks noChangeArrowheads="1"/>
            </p:cNvSpPr>
            <p:nvPr/>
          </p:nvSpPr>
          <p:spPr bwMode="auto">
            <a:xfrm rot="5400000">
              <a:off x="-625" y="2113"/>
              <a:ext cx="3265" cy="509"/>
            </a:xfrm>
            <a:prstGeom prst="rect">
              <a:avLst/>
            </a:prstGeom>
            <a:solidFill>
              <a:srgbClr val="C0C0C0"/>
            </a:solidFill>
            <a:ln w="9525">
              <a:miter lim="800000"/>
              <a:headEnd/>
              <a:tailEnd/>
            </a:ln>
            <a:scene3d>
              <a:camera prst="legacyObliqueTopRight"/>
              <a:lightRig rig="legacyFlat3" dir="t"/>
            </a:scene3d>
            <a:sp3d extrusionH="430200" prstMaterial="legacyMatte">
              <a:bevelT w="13500" h="13500" prst="angle"/>
              <a:bevelB w="13500" h="13500" prst="angle"/>
              <a:extrusionClr>
                <a:srgbClr val="C0C0C0"/>
              </a:extrusionClr>
            </a:sp3d>
          </p:spPr>
          <p:txBody>
            <a:bodyPr anchor="ctr">
              <a:flatTx/>
            </a:bodyPr>
            <a:lstStyle/>
            <a:p>
              <a:pPr algn="ctr"/>
              <a:r>
                <a:rPr lang="en-US" sz="1600"/>
                <a:t>Data and Information Viewpoint</a:t>
              </a:r>
            </a:p>
            <a:p>
              <a:pPr algn="ctr"/>
              <a:r>
                <a:rPr lang="en-US" sz="1200"/>
                <a:t>Articulate the data relationships and alignment structures in the architecture content </a:t>
              </a:r>
            </a:p>
          </p:txBody>
        </p:sp>
        <p:sp>
          <p:nvSpPr>
            <p:cNvPr id="33805" name="Rectangle 13"/>
            <p:cNvSpPr>
              <a:spLocks noChangeArrowheads="1"/>
            </p:cNvSpPr>
            <p:nvPr/>
          </p:nvSpPr>
          <p:spPr bwMode="auto">
            <a:xfrm rot="5400000">
              <a:off x="-49" y="2073"/>
              <a:ext cx="3265" cy="591"/>
            </a:xfrm>
            <a:prstGeom prst="rect">
              <a:avLst/>
            </a:prstGeom>
            <a:solidFill>
              <a:srgbClr val="FFCC99"/>
            </a:solidFill>
            <a:ln w="9525">
              <a:miter lim="800000"/>
              <a:headEnd/>
              <a:tailEnd/>
            </a:ln>
            <a:scene3d>
              <a:camera prst="legacyObliqueTopRight"/>
              <a:lightRig rig="legacyFlat3" dir="t"/>
            </a:scene3d>
            <a:sp3d extrusionH="430200" prstMaterial="legacyMatte">
              <a:bevelT w="13500" h="13500" prst="angle"/>
              <a:bevelB w="13500" h="13500" prst="angle"/>
              <a:extrusionClr>
                <a:srgbClr val="FFCC99"/>
              </a:extrusionClr>
            </a:sp3d>
          </p:spPr>
          <p:txBody>
            <a:bodyPr anchor="ctr">
              <a:flatTx/>
            </a:bodyPr>
            <a:lstStyle/>
            <a:p>
              <a:pPr algn="ctr"/>
              <a:r>
                <a:rPr lang="en-US" sz="1600"/>
                <a:t>Standards Viewpoint  </a:t>
              </a:r>
            </a:p>
            <a:p>
              <a:pPr algn="ctr"/>
              <a:r>
                <a:rPr lang="en-US" sz="1200"/>
                <a:t>Articulate applicable Operational, Business, Technical, and Industry policy, standards, guidance, constraints, and forecasts</a:t>
              </a:r>
            </a:p>
          </p:txBody>
        </p:sp>
        <p:sp>
          <p:nvSpPr>
            <p:cNvPr id="33806" name="Rectangle 8"/>
            <p:cNvSpPr>
              <a:spLocks noChangeArrowheads="1"/>
            </p:cNvSpPr>
            <p:nvPr/>
          </p:nvSpPr>
          <p:spPr bwMode="auto">
            <a:xfrm>
              <a:off x="1937" y="3069"/>
              <a:ext cx="2695" cy="927"/>
            </a:xfrm>
            <a:prstGeom prst="rect">
              <a:avLst/>
            </a:prstGeom>
            <a:solidFill>
              <a:srgbClr val="33CCCC"/>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8FB69"/>
              </a:extrusionClr>
            </a:sp3d>
          </p:spPr>
          <p:txBody>
            <a:bodyPr anchor="ctr">
              <a:flatTx/>
            </a:bodyPr>
            <a:lstStyle/>
            <a:p>
              <a:pPr algn="ctr">
                <a:spcBef>
                  <a:spcPct val="50000"/>
                </a:spcBef>
              </a:pPr>
              <a:r>
                <a:rPr lang="en-US" sz="1600"/>
                <a:t>Systems Viewpoint</a:t>
              </a:r>
            </a:p>
            <a:p>
              <a:pPr algn="ctr">
                <a:spcBef>
                  <a:spcPct val="50000"/>
                </a:spcBef>
              </a:pPr>
              <a:r>
                <a:rPr lang="en-US" sz="1200"/>
                <a:t>Articulate the legacy systems or independent systems, their composition, interconnectivity, and context providing for, or supporting, DoD functions </a:t>
              </a:r>
            </a:p>
          </p:txBody>
        </p:sp>
        <p:sp>
          <p:nvSpPr>
            <p:cNvPr id="33807" name="Rectangle 12"/>
            <p:cNvSpPr>
              <a:spLocks noChangeArrowheads="1"/>
            </p:cNvSpPr>
            <p:nvPr/>
          </p:nvSpPr>
          <p:spPr bwMode="auto">
            <a:xfrm>
              <a:off x="1924" y="2298"/>
              <a:ext cx="2694" cy="810"/>
            </a:xfrm>
            <a:prstGeom prst="rect">
              <a:avLst/>
            </a:prstGeom>
            <a:solidFill>
              <a:srgbClr val="FFCC00"/>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CC00"/>
              </a:extrusionClr>
            </a:sp3d>
          </p:spPr>
          <p:txBody>
            <a:bodyPr anchor="ctr">
              <a:flatTx/>
            </a:bodyPr>
            <a:lstStyle/>
            <a:p>
              <a:pPr algn="ctr">
                <a:spcBef>
                  <a:spcPct val="50000"/>
                </a:spcBef>
              </a:pPr>
              <a:r>
                <a:rPr lang="en-US" sz="1600"/>
                <a:t>Services Viewpoint </a:t>
              </a:r>
            </a:p>
            <a:p>
              <a:pPr algn="ctr">
                <a:spcBef>
                  <a:spcPct val="50000"/>
                </a:spcBef>
              </a:pPr>
              <a:r>
                <a:rPr lang="en-US" sz="1200"/>
                <a:t>Articulate the performers, activities, services, and their exchanges providing for, or supporting, DoD functions</a:t>
              </a:r>
            </a:p>
          </p:txBody>
        </p:sp>
        <p:sp>
          <p:nvSpPr>
            <p:cNvPr id="33808" name="Rectangle 15"/>
            <p:cNvSpPr>
              <a:spLocks noChangeArrowheads="1"/>
            </p:cNvSpPr>
            <p:nvPr/>
          </p:nvSpPr>
          <p:spPr bwMode="auto">
            <a:xfrm>
              <a:off x="1910" y="1497"/>
              <a:ext cx="2695" cy="823"/>
            </a:xfrm>
            <a:prstGeom prst="rect">
              <a:avLst/>
            </a:prstGeom>
            <a:solidFill>
              <a:srgbClr val="00FF00"/>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AFFBB6"/>
              </a:extrusionClr>
            </a:sp3d>
          </p:spPr>
          <p:txBody>
            <a:bodyPr anchor="ctr">
              <a:flatTx/>
            </a:bodyPr>
            <a:lstStyle/>
            <a:p>
              <a:pPr algn="ctr">
                <a:spcBef>
                  <a:spcPct val="50000"/>
                </a:spcBef>
              </a:pPr>
              <a:r>
                <a:rPr lang="en-US" sz="1600"/>
                <a:t>Operational Viewpoint</a:t>
              </a:r>
            </a:p>
            <a:p>
              <a:pPr algn="ctr">
                <a:spcBef>
                  <a:spcPct val="50000"/>
                </a:spcBef>
              </a:pPr>
              <a:r>
                <a:rPr lang="en-US" sz="1200"/>
                <a:t>Articulate operational scenarios, processes, activities &amp; requirements</a:t>
              </a:r>
              <a:endParaRPr lang="en-US" sz="1200">
                <a:solidFill>
                  <a:schemeClr val="tx1"/>
                </a:solidFill>
              </a:endParaRPr>
            </a:p>
          </p:txBody>
        </p:sp>
        <p:sp>
          <p:nvSpPr>
            <p:cNvPr id="33809" name="Rectangle 10"/>
            <p:cNvSpPr>
              <a:spLocks noChangeArrowheads="1"/>
            </p:cNvSpPr>
            <p:nvPr/>
          </p:nvSpPr>
          <p:spPr bwMode="auto">
            <a:xfrm>
              <a:off x="1923" y="731"/>
              <a:ext cx="2677" cy="782"/>
            </a:xfrm>
            <a:prstGeom prst="rect">
              <a:avLst/>
            </a:prstGeom>
            <a:solidFill>
              <a:srgbClr val="99CCFF"/>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B3F5F7"/>
              </a:extrusionClr>
            </a:sp3d>
          </p:spPr>
          <p:txBody>
            <a:bodyPr anchor="ctr">
              <a:flatTx/>
            </a:bodyPr>
            <a:lstStyle/>
            <a:p>
              <a:pPr algn="ctr"/>
              <a:r>
                <a:rPr lang="en-US" sz="1600"/>
                <a:t>Capability Viewpoint </a:t>
              </a:r>
            </a:p>
            <a:p>
              <a:pPr algn="ctr"/>
              <a:r>
                <a:rPr lang="en-US" sz="1200"/>
                <a:t>Articulate the capability requirement, delivery timing, and deployed capability</a:t>
              </a:r>
              <a:endParaRPr lang="en-US" sz="1200" b="0">
                <a:solidFill>
                  <a:srgbClr val="233678"/>
                </a:solidFill>
              </a:endParaRPr>
            </a:p>
          </p:txBody>
        </p:sp>
        <p:sp>
          <p:nvSpPr>
            <p:cNvPr id="33810" name="Rectangle 13"/>
            <p:cNvSpPr>
              <a:spLocks noChangeArrowheads="1"/>
            </p:cNvSpPr>
            <p:nvPr/>
          </p:nvSpPr>
          <p:spPr bwMode="auto">
            <a:xfrm rot="5400000">
              <a:off x="3424" y="1945"/>
              <a:ext cx="3263" cy="849"/>
            </a:xfrm>
            <a:prstGeom prst="rect">
              <a:avLst/>
            </a:prstGeom>
            <a:solidFill>
              <a:srgbClr val="99CC00"/>
            </a:solidFill>
            <a:ln w="9525">
              <a:miter lim="800000"/>
              <a:headEnd/>
              <a:tailEnd/>
            </a:ln>
            <a:scene3d>
              <a:camera prst="legacyObliqueTopRight"/>
              <a:lightRig rig="legacyFlat3" dir="t"/>
            </a:scene3d>
            <a:sp3d extrusionH="430200" prstMaterial="legacyMatte">
              <a:bevelT w="13500" h="13500" prst="angle"/>
              <a:bevelB w="13500" h="13500" prst="angle"/>
              <a:extrusionClr>
                <a:srgbClr val="FBFD99"/>
              </a:extrusionClr>
            </a:sp3d>
          </p:spPr>
          <p:txBody>
            <a:bodyPr anchor="ctr">
              <a:flatTx/>
            </a:bodyPr>
            <a:lstStyle/>
            <a:p>
              <a:pPr algn="ctr"/>
              <a:r>
                <a:rPr lang="en-US" sz="1600"/>
                <a:t>Project Viewpoint</a:t>
              </a:r>
            </a:p>
            <a:p>
              <a:pPr algn="ctr"/>
              <a:r>
                <a:rPr lang="en-US" sz="1200"/>
                <a:t>Describes the relationships between operational and capability requirements and the various projects being implemented; Details dependencies between capability management and the Defense Acquisition System process.</a:t>
              </a:r>
              <a:endParaRPr lang="en-US" sz="2000" b="0">
                <a:solidFill>
                  <a:srgbClr val="233678"/>
                </a:solidFill>
              </a:endParaRPr>
            </a:p>
          </p:txBody>
        </p:sp>
      </p:grpSp>
      <p:sp>
        <p:nvSpPr>
          <p:cNvPr id="14" name="Footer Placeholder 3"/>
          <p:cNvSpPr>
            <a:spLocks noGrp="1"/>
          </p:cNvSpPr>
          <p:nvPr>
            <p:ph type="ftr" sz="quarter" idx="11"/>
          </p:nvPr>
        </p:nvSpPr>
        <p:spPr>
          <a:xfrm>
            <a:off x="3048000" y="0"/>
            <a:ext cx="2895600" cy="476250"/>
          </a:xfrm>
        </p:spPr>
        <p:txBody>
          <a:bodyPr/>
          <a:lstStyle/>
          <a:p>
            <a:r>
              <a:rPr lang="en-US" dirty="0" smtClean="0"/>
              <a:t>UNCLASSIFIED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55" name="Rectangle 5"/>
          <p:cNvSpPr>
            <a:spLocks noGrp="1" noChangeArrowheads="1"/>
          </p:cNvSpPr>
          <p:nvPr>
            <p:ph type="sldNum" sz="quarter" idx="12"/>
          </p:nvPr>
        </p:nvSpPr>
        <p:spPr>
          <a:noFill/>
        </p:spPr>
        <p:txBody>
          <a:bodyPr/>
          <a:lstStyle/>
          <a:p>
            <a:fld id="{118188D6-8B77-4D90-A78D-7CE82595D231}" type="slidenum">
              <a:rPr lang="en-US" smtClean="0"/>
              <a:pPr/>
              <a:t>7</a:t>
            </a:fld>
            <a:endParaRPr lang="en-US" smtClean="0"/>
          </a:p>
        </p:txBody>
      </p:sp>
      <p:sp>
        <p:nvSpPr>
          <p:cNvPr id="49156" name="Title 1"/>
          <p:cNvSpPr>
            <a:spLocks noGrp="1"/>
          </p:cNvSpPr>
          <p:nvPr>
            <p:ph type="title" idx="4294967295"/>
          </p:nvPr>
        </p:nvSpPr>
        <p:spPr>
          <a:xfrm>
            <a:off x="1146175" y="84138"/>
            <a:ext cx="6613525" cy="857250"/>
          </a:xfrm>
        </p:spPr>
        <p:txBody>
          <a:bodyPr/>
          <a:lstStyle/>
          <a:p>
            <a:r>
              <a:rPr lang="en-US" sz="3200" dirty="0" smtClean="0">
                <a:solidFill>
                  <a:srgbClr val="000000"/>
                </a:solidFill>
              </a:rPr>
              <a:t>DM2 Conceptual Data Model </a:t>
            </a:r>
            <a:endParaRPr lang="en-US" sz="2000" i="1" dirty="0" smtClean="0"/>
          </a:p>
        </p:txBody>
      </p:sp>
      <p:sp>
        <p:nvSpPr>
          <p:cNvPr id="6" name="Rectangle 5"/>
          <p:cNvSpPr/>
          <p:nvPr/>
        </p:nvSpPr>
        <p:spPr>
          <a:xfrm>
            <a:off x="1174750" y="2713038"/>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Performer</a:t>
            </a:r>
          </a:p>
        </p:txBody>
      </p:sp>
      <p:sp>
        <p:nvSpPr>
          <p:cNvPr id="7" name="Rectangle 6"/>
          <p:cNvSpPr/>
          <p:nvPr/>
        </p:nvSpPr>
        <p:spPr>
          <a:xfrm>
            <a:off x="2536825" y="3681413"/>
            <a:ext cx="1412875"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Activity</a:t>
            </a:r>
          </a:p>
        </p:txBody>
      </p:sp>
      <p:sp>
        <p:nvSpPr>
          <p:cNvPr id="8" name="Rectangle 7"/>
          <p:cNvSpPr/>
          <p:nvPr/>
        </p:nvSpPr>
        <p:spPr>
          <a:xfrm>
            <a:off x="3957638" y="4676775"/>
            <a:ext cx="1412875"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Resource</a:t>
            </a:r>
          </a:p>
        </p:txBody>
      </p:sp>
      <p:sp>
        <p:nvSpPr>
          <p:cNvPr id="9" name="Rectangle 8"/>
          <p:cNvSpPr/>
          <p:nvPr/>
        </p:nvSpPr>
        <p:spPr>
          <a:xfrm>
            <a:off x="7097713" y="2713038"/>
            <a:ext cx="1414462"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Performer</a:t>
            </a:r>
          </a:p>
        </p:txBody>
      </p:sp>
      <p:sp>
        <p:nvSpPr>
          <p:cNvPr id="10" name="Rectangle 9"/>
          <p:cNvSpPr/>
          <p:nvPr/>
        </p:nvSpPr>
        <p:spPr>
          <a:xfrm>
            <a:off x="5553075" y="3681413"/>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Activity</a:t>
            </a:r>
          </a:p>
        </p:txBody>
      </p:sp>
      <p:cxnSp>
        <p:nvCxnSpPr>
          <p:cNvPr id="11" name="Straight Arrow Connector 10"/>
          <p:cNvCxnSpPr>
            <a:stCxn id="6" idx="2"/>
          </p:cNvCxnSpPr>
          <p:nvPr/>
        </p:nvCxnSpPr>
        <p:spPr>
          <a:xfrm rot="16200000" flipH="1">
            <a:off x="1917701" y="3006725"/>
            <a:ext cx="646112" cy="719137"/>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noChangeShapeType="1"/>
            <a:stCxn id="7" idx="2"/>
          </p:cNvCxnSpPr>
          <p:nvPr/>
        </p:nvCxnSpPr>
        <p:spPr bwMode="auto">
          <a:xfrm rot="16200000" flipH="1">
            <a:off x="3282951" y="3971925"/>
            <a:ext cx="690562" cy="769937"/>
          </a:xfrm>
          <a:prstGeom prst="straightConnector1">
            <a:avLst/>
          </a:prstGeom>
          <a:noFill/>
          <a:ln w="28575" algn="ctr">
            <a:solidFill>
              <a:srgbClr val="FF0000"/>
            </a:solidFill>
            <a:round/>
            <a:headEnd type="triangle" w="med" len="med"/>
            <a:tailEnd/>
          </a:ln>
        </p:spPr>
      </p:cxnSp>
      <p:cxnSp>
        <p:nvCxnSpPr>
          <p:cNvPr id="13" name="Straight Arrow Connector 12"/>
          <p:cNvCxnSpPr>
            <a:endCxn id="10" idx="2"/>
          </p:cNvCxnSpPr>
          <p:nvPr/>
        </p:nvCxnSpPr>
        <p:spPr>
          <a:xfrm flipV="1">
            <a:off x="5354638" y="4011613"/>
            <a:ext cx="904875" cy="668337"/>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2"/>
          </p:cNvCxnSpPr>
          <p:nvPr/>
        </p:nvCxnSpPr>
        <p:spPr>
          <a:xfrm flipV="1">
            <a:off x="6962775" y="3043238"/>
            <a:ext cx="842963" cy="62547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2220913" y="3157538"/>
            <a:ext cx="1085850" cy="338137"/>
          </a:xfrm>
          <a:prstGeom prst="rect">
            <a:avLst/>
          </a:prstGeom>
          <a:noFill/>
          <a:ln w="9525">
            <a:noFill/>
            <a:miter lim="800000"/>
            <a:headEnd/>
            <a:tailEnd/>
          </a:ln>
        </p:spPr>
        <p:txBody>
          <a:bodyPr wrap="none">
            <a:spAutoFit/>
          </a:bodyPr>
          <a:lstStyle/>
          <a:p>
            <a:r>
              <a:rPr lang="en-US" sz="1600" b="0">
                <a:solidFill>
                  <a:srgbClr val="C00000"/>
                </a:solidFill>
                <a:latin typeface="Calibri" pitchFamily="34" charset="0"/>
              </a:rPr>
              <a:t>Performs</a:t>
            </a:r>
          </a:p>
        </p:txBody>
      </p:sp>
      <p:sp>
        <p:nvSpPr>
          <p:cNvPr id="16" name="TextBox 15"/>
          <p:cNvSpPr txBox="1">
            <a:spLocks noChangeArrowheads="1"/>
          </p:cNvSpPr>
          <p:nvPr/>
        </p:nvSpPr>
        <p:spPr bwMode="auto">
          <a:xfrm>
            <a:off x="3617913" y="4138613"/>
            <a:ext cx="1035050" cy="336550"/>
          </a:xfrm>
          <a:prstGeom prst="rect">
            <a:avLst/>
          </a:prstGeom>
          <a:noFill/>
          <a:ln w="9525">
            <a:noFill/>
            <a:miter lim="800000"/>
            <a:headEnd/>
            <a:tailEnd/>
          </a:ln>
        </p:spPr>
        <p:txBody>
          <a:bodyPr wrap="none">
            <a:spAutoFit/>
          </a:bodyPr>
          <a:lstStyle/>
          <a:p>
            <a:r>
              <a:rPr lang="en-US" sz="1600" b="0">
                <a:solidFill>
                  <a:srgbClr val="C00000"/>
                </a:solidFill>
                <a:latin typeface="Calibri" pitchFamily="34" charset="0"/>
              </a:rPr>
              <a:t>Consumes</a:t>
            </a:r>
          </a:p>
        </p:txBody>
      </p:sp>
      <p:sp>
        <p:nvSpPr>
          <p:cNvPr id="17" name="TextBox 16"/>
          <p:cNvSpPr txBox="1">
            <a:spLocks noChangeArrowheads="1"/>
          </p:cNvSpPr>
          <p:nvPr/>
        </p:nvSpPr>
        <p:spPr bwMode="auto">
          <a:xfrm>
            <a:off x="5689600" y="4302125"/>
            <a:ext cx="947738" cy="336550"/>
          </a:xfrm>
          <a:prstGeom prst="rect">
            <a:avLst/>
          </a:prstGeom>
          <a:noFill/>
          <a:ln w="9525">
            <a:noFill/>
            <a:miter lim="800000"/>
            <a:headEnd/>
            <a:tailEnd/>
          </a:ln>
        </p:spPr>
        <p:txBody>
          <a:bodyPr wrap="none">
            <a:spAutoFit/>
          </a:bodyPr>
          <a:lstStyle/>
          <a:p>
            <a:r>
              <a:rPr lang="en-US" sz="1600" b="0">
                <a:solidFill>
                  <a:srgbClr val="C00000"/>
                </a:solidFill>
                <a:latin typeface="Calibri" pitchFamily="34" charset="0"/>
              </a:rPr>
              <a:t>Produces</a:t>
            </a:r>
          </a:p>
        </p:txBody>
      </p:sp>
      <p:sp>
        <p:nvSpPr>
          <p:cNvPr id="18" name="TextBox 17"/>
          <p:cNvSpPr txBox="1">
            <a:spLocks noChangeArrowheads="1"/>
          </p:cNvSpPr>
          <p:nvPr/>
        </p:nvSpPr>
        <p:spPr bwMode="auto">
          <a:xfrm>
            <a:off x="7256463" y="3306763"/>
            <a:ext cx="1506537" cy="338137"/>
          </a:xfrm>
          <a:prstGeom prst="rect">
            <a:avLst/>
          </a:prstGeom>
          <a:noFill/>
          <a:ln w="9525">
            <a:noFill/>
            <a:miter lim="800000"/>
            <a:headEnd/>
            <a:tailEnd/>
          </a:ln>
        </p:spPr>
        <p:txBody>
          <a:bodyPr wrap="none">
            <a:spAutoFit/>
          </a:bodyPr>
          <a:lstStyle/>
          <a:p>
            <a:r>
              <a:rPr lang="en-US" sz="1600" b="0">
                <a:solidFill>
                  <a:srgbClr val="C00000"/>
                </a:solidFill>
                <a:latin typeface="Calibri" pitchFamily="34" charset="0"/>
              </a:rPr>
              <a:t>Performed by</a:t>
            </a:r>
          </a:p>
        </p:txBody>
      </p:sp>
      <p:sp>
        <p:nvSpPr>
          <p:cNvPr id="19" name="Rectangle 18"/>
          <p:cNvSpPr/>
          <p:nvPr/>
        </p:nvSpPr>
        <p:spPr>
          <a:xfrm>
            <a:off x="5024438" y="6011863"/>
            <a:ext cx="1412875"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Materiel</a:t>
            </a:r>
          </a:p>
        </p:txBody>
      </p:sp>
      <p:sp>
        <p:nvSpPr>
          <p:cNvPr id="20" name="Rectangle 19"/>
          <p:cNvSpPr/>
          <p:nvPr/>
        </p:nvSpPr>
        <p:spPr>
          <a:xfrm>
            <a:off x="2874963" y="6015038"/>
            <a:ext cx="1412875"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Information</a:t>
            </a:r>
          </a:p>
        </p:txBody>
      </p:sp>
      <p:cxnSp>
        <p:nvCxnSpPr>
          <p:cNvPr id="21" name="Straight Arrow Connector 20"/>
          <p:cNvCxnSpPr>
            <a:stCxn id="8" idx="2"/>
            <a:endCxn id="20" idx="0"/>
          </p:cNvCxnSpPr>
          <p:nvPr/>
        </p:nvCxnSpPr>
        <p:spPr>
          <a:xfrm rot="5400000">
            <a:off x="3618706" y="4969669"/>
            <a:ext cx="1008063" cy="108267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2"/>
            <a:endCxn id="19" idx="0"/>
          </p:cNvCxnSpPr>
          <p:nvPr/>
        </p:nvCxnSpPr>
        <p:spPr>
          <a:xfrm rot="16200000" flipH="1">
            <a:off x="4695031" y="4976019"/>
            <a:ext cx="1004888" cy="10668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4181475" y="5335588"/>
            <a:ext cx="1028700" cy="338137"/>
          </a:xfrm>
          <a:prstGeom prst="rect">
            <a:avLst/>
          </a:prstGeom>
          <a:noFill/>
          <a:ln w="9525">
            <a:noFill/>
            <a:miter lim="800000"/>
            <a:headEnd/>
            <a:tailEnd/>
          </a:ln>
        </p:spPr>
        <p:txBody>
          <a:bodyPr wrap="none">
            <a:spAutoFit/>
          </a:bodyPr>
          <a:lstStyle/>
          <a:p>
            <a:r>
              <a:rPr lang="en-US" sz="1600" b="0">
                <a:solidFill>
                  <a:srgbClr val="C00000"/>
                </a:solidFill>
                <a:latin typeface="Calibri" pitchFamily="34" charset="0"/>
              </a:rPr>
              <a:t>Which Is</a:t>
            </a:r>
          </a:p>
        </p:txBody>
      </p:sp>
      <p:sp>
        <p:nvSpPr>
          <p:cNvPr id="33" name="TextBox 32"/>
          <p:cNvSpPr txBox="1">
            <a:spLocks noChangeArrowheads="1"/>
          </p:cNvSpPr>
          <p:nvPr/>
        </p:nvSpPr>
        <p:spPr bwMode="auto">
          <a:xfrm>
            <a:off x="4440238" y="5999163"/>
            <a:ext cx="425450" cy="339725"/>
          </a:xfrm>
          <a:prstGeom prst="rect">
            <a:avLst/>
          </a:prstGeom>
          <a:noFill/>
          <a:ln w="9525">
            <a:noFill/>
            <a:miter lim="800000"/>
            <a:headEnd/>
            <a:tailEnd/>
          </a:ln>
        </p:spPr>
        <p:txBody>
          <a:bodyPr wrap="none">
            <a:spAutoFit/>
          </a:bodyPr>
          <a:lstStyle/>
          <a:p>
            <a:r>
              <a:rPr lang="en-US" sz="1600" b="0">
                <a:solidFill>
                  <a:srgbClr val="C00000"/>
                </a:solidFill>
                <a:latin typeface="Calibri" pitchFamily="34" charset="0"/>
              </a:rPr>
              <a:t>Or</a:t>
            </a:r>
          </a:p>
        </p:txBody>
      </p:sp>
      <p:sp>
        <p:nvSpPr>
          <p:cNvPr id="38" name="Rectangle 37"/>
          <p:cNvSpPr/>
          <p:nvPr/>
        </p:nvSpPr>
        <p:spPr>
          <a:xfrm>
            <a:off x="4006850" y="2759075"/>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Capability</a:t>
            </a:r>
          </a:p>
        </p:txBody>
      </p:sp>
      <p:sp>
        <p:nvSpPr>
          <p:cNvPr id="39" name="Rectangle 38"/>
          <p:cNvSpPr/>
          <p:nvPr/>
        </p:nvSpPr>
        <p:spPr>
          <a:xfrm>
            <a:off x="5588000" y="1779588"/>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Desired Effect</a:t>
            </a:r>
          </a:p>
        </p:txBody>
      </p:sp>
      <p:cxnSp>
        <p:nvCxnSpPr>
          <p:cNvPr id="40" name="Straight Arrow Connector 39"/>
          <p:cNvCxnSpPr>
            <a:endCxn id="38" idx="2"/>
          </p:cNvCxnSpPr>
          <p:nvPr/>
        </p:nvCxnSpPr>
        <p:spPr>
          <a:xfrm flipV="1">
            <a:off x="3902075" y="3089275"/>
            <a:ext cx="811213" cy="57943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39" idx="2"/>
          </p:cNvCxnSpPr>
          <p:nvPr/>
        </p:nvCxnSpPr>
        <p:spPr>
          <a:xfrm flipV="1">
            <a:off x="5408613" y="2109788"/>
            <a:ext cx="887412" cy="64452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a:spLocks noChangeArrowheads="1"/>
          </p:cNvSpPr>
          <p:nvPr/>
        </p:nvSpPr>
        <p:spPr bwMode="auto">
          <a:xfrm>
            <a:off x="4256088" y="3297238"/>
            <a:ext cx="969962" cy="339725"/>
          </a:xfrm>
          <a:prstGeom prst="rect">
            <a:avLst/>
          </a:prstGeom>
          <a:noFill/>
          <a:ln w="9525">
            <a:noFill/>
            <a:miter lim="800000"/>
            <a:headEnd/>
            <a:tailEnd/>
          </a:ln>
        </p:spPr>
        <p:txBody>
          <a:bodyPr wrap="none">
            <a:spAutoFit/>
          </a:bodyPr>
          <a:lstStyle/>
          <a:p>
            <a:r>
              <a:rPr lang="en-US" sz="1600" b="0">
                <a:solidFill>
                  <a:srgbClr val="C00000"/>
                </a:solidFill>
                <a:latin typeface="Calibri" pitchFamily="34" charset="0"/>
              </a:rPr>
              <a:t>Enables</a:t>
            </a:r>
          </a:p>
        </p:txBody>
      </p:sp>
      <p:sp>
        <p:nvSpPr>
          <p:cNvPr id="57" name="TextBox 56"/>
          <p:cNvSpPr txBox="1">
            <a:spLocks noChangeArrowheads="1"/>
          </p:cNvSpPr>
          <p:nvPr/>
        </p:nvSpPr>
        <p:spPr bwMode="auto">
          <a:xfrm>
            <a:off x="4699000" y="2244725"/>
            <a:ext cx="1117600" cy="339725"/>
          </a:xfrm>
          <a:prstGeom prst="rect">
            <a:avLst/>
          </a:prstGeom>
          <a:noFill/>
          <a:ln w="9525">
            <a:noFill/>
            <a:miter lim="800000"/>
            <a:headEnd/>
            <a:tailEnd/>
          </a:ln>
        </p:spPr>
        <p:txBody>
          <a:bodyPr wrap="none">
            <a:spAutoFit/>
          </a:bodyPr>
          <a:lstStyle/>
          <a:p>
            <a:r>
              <a:rPr lang="en-US" sz="1600" b="0">
                <a:solidFill>
                  <a:srgbClr val="C00000"/>
                </a:solidFill>
                <a:latin typeface="Calibri" pitchFamily="34" charset="0"/>
              </a:rPr>
              <a:t>Produces</a:t>
            </a:r>
          </a:p>
        </p:txBody>
      </p:sp>
      <p:cxnSp>
        <p:nvCxnSpPr>
          <p:cNvPr id="58" name="Straight Arrow Connector 57"/>
          <p:cNvCxnSpPr>
            <a:endCxn id="38" idx="2"/>
          </p:cNvCxnSpPr>
          <p:nvPr/>
        </p:nvCxnSpPr>
        <p:spPr>
          <a:xfrm rot="10800000">
            <a:off x="4713288" y="3089275"/>
            <a:ext cx="814387" cy="56832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136650" y="1316038"/>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Organization</a:t>
            </a:r>
          </a:p>
        </p:txBody>
      </p:sp>
      <p:sp>
        <p:nvSpPr>
          <p:cNvPr id="36" name="Rectangle 35"/>
          <p:cNvSpPr/>
          <p:nvPr/>
        </p:nvSpPr>
        <p:spPr>
          <a:xfrm>
            <a:off x="1466850" y="1633538"/>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Person Type</a:t>
            </a:r>
          </a:p>
        </p:txBody>
      </p:sp>
      <p:cxnSp>
        <p:nvCxnSpPr>
          <p:cNvPr id="37" name="Straight Arrow Connector 36"/>
          <p:cNvCxnSpPr>
            <a:endCxn id="36" idx="2"/>
          </p:cNvCxnSpPr>
          <p:nvPr/>
        </p:nvCxnSpPr>
        <p:spPr>
          <a:xfrm rot="5400000" flipH="1" flipV="1">
            <a:off x="1646238" y="2185988"/>
            <a:ext cx="749300" cy="3048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01650" y="3805238"/>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System</a:t>
            </a:r>
          </a:p>
        </p:txBody>
      </p:sp>
      <p:sp>
        <p:nvSpPr>
          <p:cNvPr id="44" name="Rectangle 43"/>
          <p:cNvSpPr/>
          <p:nvPr/>
        </p:nvSpPr>
        <p:spPr>
          <a:xfrm>
            <a:off x="831850" y="4122738"/>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Service</a:t>
            </a:r>
          </a:p>
        </p:txBody>
      </p:sp>
      <p:cxnSp>
        <p:nvCxnSpPr>
          <p:cNvPr id="45" name="Straight Arrow Connector 44"/>
          <p:cNvCxnSpPr/>
          <p:nvPr/>
        </p:nvCxnSpPr>
        <p:spPr>
          <a:xfrm rot="5400000" flipH="1" flipV="1">
            <a:off x="1176338" y="3265488"/>
            <a:ext cx="749300" cy="30480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a:spLocks noChangeArrowheads="1"/>
          </p:cNvSpPr>
          <p:nvPr/>
        </p:nvSpPr>
        <p:spPr bwMode="auto">
          <a:xfrm>
            <a:off x="1039813" y="3170238"/>
            <a:ext cx="554037" cy="338137"/>
          </a:xfrm>
          <a:prstGeom prst="rect">
            <a:avLst/>
          </a:prstGeom>
          <a:noFill/>
          <a:ln w="9525">
            <a:noFill/>
            <a:miter lim="800000"/>
            <a:headEnd/>
            <a:tailEnd/>
          </a:ln>
        </p:spPr>
        <p:txBody>
          <a:bodyPr wrap="none">
            <a:spAutoFit/>
          </a:bodyPr>
          <a:lstStyle/>
          <a:p>
            <a:r>
              <a:rPr lang="en-US" sz="1600" b="0">
                <a:solidFill>
                  <a:srgbClr val="C00000"/>
                </a:solidFill>
                <a:latin typeface="Calibri" pitchFamily="34" charset="0"/>
              </a:rPr>
              <a:t>Is A</a:t>
            </a:r>
          </a:p>
        </p:txBody>
      </p:sp>
      <p:sp>
        <p:nvSpPr>
          <p:cNvPr id="47" name="TextBox 46"/>
          <p:cNvSpPr txBox="1">
            <a:spLocks noChangeArrowheads="1"/>
          </p:cNvSpPr>
          <p:nvPr/>
        </p:nvSpPr>
        <p:spPr bwMode="auto">
          <a:xfrm>
            <a:off x="1509713" y="2166938"/>
            <a:ext cx="554037" cy="338137"/>
          </a:xfrm>
          <a:prstGeom prst="rect">
            <a:avLst/>
          </a:prstGeom>
          <a:noFill/>
          <a:ln w="9525">
            <a:noFill/>
            <a:miter lim="800000"/>
            <a:headEnd/>
            <a:tailEnd/>
          </a:ln>
        </p:spPr>
        <p:txBody>
          <a:bodyPr wrap="none">
            <a:spAutoFit/>
          </a:bodyPr>
          <a:lstStyle/>
          <a:p>
            <a:r>
              <a:rPr lang="en-US" sz="1600" b="0">
                <a:solidFill>
                  <a:srgbClr val="C00000"/>
                </a:solidFill>
                <a:latin typeface="Calibri" pitchFamily="34" charset="0"/>
              </a:rPr>
              <a:t>Is A</a:t>
            </a:r>
          </a:p>
        </p:txBody>
      </p:sp>
      <p:cxnSp>
        <p:nvCxnSpPr>
          <p:cNvPr id="48" name="Straight Arrow Connector 47"/>
          <p:cNvCxnSpPr/>
          <p:nvPr/>
        </p:nvCxnSpPr>
        <p:spPr>
          <a:xfrm flipV="1">
            <a:off x="6640513" y="1131888"/>
            <a:ext cx="887412" cy="64452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a:spLocks noChangeArrowheads="1"/>
          </p:cNvSpPr>
          <p:nvPr/>
        </p:nvSpPr>
        <p:spPr bwMode="auto">
          <a:xfrm>
            <a:off x="7073900" y="1406525"/>
            <a:ext cx="1004888" cy="339725"/>
          </a:xfrm>
          <a:prstGeom prst="rect">
            <a:avLst/>
          </a:prstGeom>
          <a:noFill/>
          <a:ln w="9525">
            <a:noFill/>
            <a:miter lim="800000"/>
            <a:headEnd/>
            <a:tailEnd/>
          </a:ln>
        </p:spPr>
        <p:txBody>
          <a:bodyPr wrap="none">
            <a:spAutoFit/>
          </a:bodyPr>
          <a:lstStyle/>
          <a:p>
            <a:r>
              <a:rPr lang="en-US" sz="1600" b="0">
                <a:solidFill>
                  <a:srgbClr val="C00000"/>
                </a:solidFill>
                <a:latin typeface="Calibri" pitchFamily="34" charset="0"/>
              </a:rPr>
              <a:t>Realizes</a:t>
            </a:r>
          </a:p>
        </p:txBody>
      </p:sp>
      <p:sp>
        <p:nvSpPr>
          <p:cNvPr id="50" name="Rectangle 49"/>
          <p:cNvSpPr/>
          <p:nvPr/>
        </p:nvSpPr>
        <p:spPr>
          <a:xfrm>
            <a:off x="7315200" y="814388"/>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Vision</a:t>
            </a:r>
          </a:p>
        </p:txBody>
      </p:sp>
      <p:cxnSp>
        <p:nvCxnSpPr>
          <p:cNvPr id="53" name="Straight Arrow Connector 52"/>
          <p:cNvCxnSpPr/>
          <p:nvPr/>
        </p:nvCxnSpPr>
        <p:spPr>
          <a:xfrm flipV="1">
            <a:off x="2428875" y="2136775"/>
            <a:ext cx="811213" cy="57943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a:spLocks noChangeArrowheads="1"/>
          </p:cNvSpPr>
          <p:nvPr/>
        </p:nvSpPr>
        <p:spPr bwMode="auto">
          <a:xfrm>
            <a:off x="2719388" y="2370138"/>
            <a:ext cx="401637" cy="339725"/>
          </a:xfrm>
          <a:prstGeom prst="rect">
            <a:avLst/>
          </a:prstGeom>
          <a:noFill/>
          <a:ln w="9525">
            <a:noFill/>
            <a:miter lim="800000"/>
            <a:headEnd/>
            <a:tailEnd/>
          </a:ln>
        </p:spPr>
        <p:txBody>
          <a:bodyPr wrap="none">
            <a:spAutoFit/>
          </a:bodyPr>
          <a:lstStyle/>
          <a:p>
            <a:r>
              <a:rPr lang="en-US" sz="1600" b="0">
                <a:solidFill>
                  <a:srgbClr val="C00000"/>
                </a:solidFill>
                <a:latin typeface="Calibri" pitchFamily="34" charset="0"/>
              </a:rPr>
              <a:t>At</a:t>
            </a:r>
          </a:p>
        </p:txBody>
      </p:sp>
      <p:sp>
        <p:nvSpPr>
          <p:cNvPr id="55" name="Rectangle 54"/>
          <p:cNvSpPr/>
          <p:nvPr/>
        </p:nvSpPr>
        <p:spPr>
          <a:xfrm>
            <a:off x="3194050" y="1798638"/>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Location</a:t>
            </a:r>
          </a:p>
        </p:txBody>
      </p:sp>
      <p:sp>
        <p:nvSpPr>
          <p:cNvPr id="59" name="Rectangle 58"/>
          <p:cNvSpPr/>
          <p:nvPr/>
        </p:nvSpPr>
        <p:spPr>
          <a:xfrm>
            <a:off x="768350" y="5118100"/>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Conditions</a:t>
            </a:r>
          </a:p>
        </p:txBody>
      </p:sp>
      <p:sp>
        <p:nvSpPr>
          <p:cNvPr id="60" name="Rectangle 59"/>
          <p:cNvSpPr/>
          <p:nvPr/>
        </p:nvSpPr>
        <p:spPr>
          <a:xfrm>
            <a:off x="768350" y="5499100"/>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Measures</a:t>
            </a:r>
          </a:p>
        </p:txBody>
      </p:sp>
      <p:sp>
        <p:nvSpPr>
          <p:cNvPr id="61" name="Rectangle 60"/>
          <p:cNvSpPr/>
          <p:nvPr/>
        </p:nvSpPr>
        <p:spPr>
          <a:xfrm>
            <a:off x="768350" y="5880100"/>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Rules</a:t>
            </a:r>
          </a:p>
        </p:txBody>
      </p:sp>
      <p:sp>
        <p:nvSpPr>
          <p:cNvPr id="62" name="Rectangle 61"/>
          <p:cNvSpPr/>
          <p:nvPr/>
        </p:nvSpPr>
        <p:spPr>
          <a:xfrm>
            <a:off x="7169150" y="5103813"/>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Standards</a:t>
            </a:r>
          </a:p>
        </p:txBody>
      </p:sp>
      <p:sp>
        <p:nvSpPr>
          <p:cNvPr id="63" name="Rectangle 62"/>
          <p:cNvSpPr/>
          <p:nvPr/>
        </p:nvSpPr>
        <p:spPr>
          <a:xfrm>
            <a:off x="7169150" y="5484813"/>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Projects</a:t>
            </a:r>
          </a:p>
        </p:txBody>
      </p:sp>
      <p:sp>
        <p:nvSpPr>
          <p:cNvPr id="64" name="Rectangle 63"/>
          <p:cNvSpPr/>
          <p:nvPr/>
        </p:nvSpPr>
        <p:spPr>
          <a:xfrm>
            <a:off x="7169150" y="5865813"/>
            <a:ext cx="1414463" cy="330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0" dirty="0"/>
              <a:t>Skills</a:t>
            </a:r>
          </a:p>
        </p:txBody>
      </p:sp>
      <p:sp>
        <p:nvSpPr>
          <p:cNvPr id="65" name="TextBox 64"/>
          <p:cNvSpPr txBox="1">
            <a:spLocks noChangeArrowheads="1"/>
          </p:cNvSpPr>
          <p:nvPr/>
        </p:nvSpPr>
        <p:spPr bwMode="auto">
          <a:xfrm>
            <a:off x="874713" y="4778375"/>
            <a:ext cx="1219200" cy="339725"/>
          </a:xfrm>
          <a:prstGeom prst="rect">
            <a:avLst/>
          </a:prstGeom>
          <a:noFill/>
          <a:ln w="9525">
            <a:noFill/>
            <a:miter lim="800000"/>
            <a:headEnd/>
            <a:tailEnd/>
          </a:ln>
        </p:spPr>
        <p:txBody>
          <a:bodyPr wrap="none">
            <a:spAutoFit/>
          </a:bodyPr>
          <a:lstStyle/>
          <a:p>
            <a:r>
              <a:rPr lang="en-US" sz="1600" b="0">
                <a:solidFill>
                  <a:srgbClr val="C00000"/>
                </a:solidFill>
                <a:latin typeface="Calibri" pitchFamily="34" charset="0"/>
              </a:rPr>
              <a:t>Subject To</a:t>
            </a:r>
          </a:p>
        </p:txBody>
      </p:sp>
      <p:sp>
        <p:nvSpPr>
          <p:cNvPr id="66" name="TextBox 65"/>
          <p:cNvSpPr txBox="1">
            <a:spLocks noChangeArrowheads="1"/>
          </p:cNvSpPr>
          <p:nvPr/>
        </p:nvSpPr>
        <p:spPr bwMode="auto">
          <a:xfrm>
            <a:off x="7313613" y="4738688"/>
            <a:ext cx="1062037" cy="339725"/>
          </a:xfrm>
          <a:prstGeom prst="rect">
            <a:avLst/>
          </a:prstGeom>
          <a:noFill/>
          <a:ln w="9525">
            <a:noFill/>
            <a:miter lim="800000"/>
            <a:headEnd/>
            <a:tailEnd/>
          </a:ln>
        </p:spPr>
        <p:txBody>
          <a:bodyPr wrap="none">
            <a:spAutoFit/>
          </a:bodyPr>
          <a:lstStyle/>
          <a:p>
            <a:r>
              <a:rPr lang="en-US" sz="1600" b="0">
                <a:solidFill>
                  <a:srgbClr val="C00000"/>
                </a:solidFill>
                <a:latin typeface="Calibri" pitchFamily="34" charset="0"/>
              </a:rPr>
              <a:t>Requires</a:t>
            </a:r>
          </a:p>
        </p:txBody>
      </p:sp>
      <p:sp>
        <p:nvSpPr>
          <p:cNvPr id="68" name="Footer Placeholder 3"/>
          <p:cNvSpPr>
            <a:spLocks noGrp="1"/>
          </p:cNvSpPr>
          <p:nvPr>
            <p:ph type="ftr" sz="quarter" idx="11"/>
          </p:nvPr>
        </p:nvSpPr>
        <p:spPr>
          <a:xfrm>
            <a:off x="3124200" y="6381750"/>
            <a:ext cx="2895600" cy="476250"/>
          </a:xfrm>
        </p:spPr>
        <p:txBody>
          <a:bodyPr/>
          <a:lstStyle/>
          <a:p>
            <a:r>
              <a:rPr lang="en-US" dirty="0" smtClean="0"/>
              <a:t>UNCLASSIFIED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up)">
                                      <p:cBhvr>
                                        <p:cTn id="25" dur="500"/>
                                        <p:tgtEl>
                                          <p:spTgt spid="45"/>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down)">
                                      <p:cBhvr>
                                        <p:cTn id="39" dur="500"/>
                                        <p:tgtEl>
                                          <p:spTgt spid="53"/>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up)">
                                      <p:cBhvr>
                                        <p:cTn id="71" dur="500"/>
                                        <p:tgtEl>
                                          <p:spTgt spid="21"/>
                                        </p:tgtEl>
                                      </p:cBhvr>
                                    </p:animEffect>
                                  </p:childTnLst>
                                </p:cTn>
                              </p:par>
                              <p:par>
                                <p:cTn id="72" presetID="22" presetClass="entr" presetSubtype="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par>
                          <p:cTn id="75" fill="hold">
                            <p:stCondLst>
                              <p:cond delay="500"/>
                            </p:stCondLst>
                            <p:childTnLst>
                              <p:par>
                                <p:cTn id="76" presetID="1" presetClass="entr" presetSubtype="0"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00"/>
                                        <p:tgtEl>
                                          <p:spTgt spid="13"/>
                                        </p:tgtEl>
                                      </p:cBhvr>
                                    </p:animEffect>
                                  </p:childTnLst>
                                </p:cTn>
                              </p:par>
                            </p:childTnLst>
                          </p:cTn>
                        </p:par>
                        <p:par>
                          <p:cTn id="89" fill="hold">
                            <p:stCondLst>
                              <p:cond delay="500"/>
                            </p:stCondLst>
                            <p:childTnLst>
                              <p:par>
                                <p:cTn id="90" presetID="1" presetClass="entr" presetSubtype="0"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0"/>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down)">
                                      <p:cBhvr>
                                        <p:cTn id="98" dur="500"/>
                                        <p:tgtEl>
                                          <p:spTgt spid="14"/>
                                        </p:tgtEl>
                                      </p:cBhvr>
                                    </p:animEffect>
                                  </p:childTnLst>
                                </p:cTn>
                              </p:par>
                            </p:childTnLst>
                          </p:cTn>
                        </p:par>
                        <p:par>
                          <p:cTn id="99" fill="hold">
                            <p:stCondLst>
                              <p:cond delay="500"/>
                            </p:stCondLst>
                            <p:childTnLst>
                              <p:par>
                                <p:cTn id="100" presetID="1" presetClass="entr" presetSubtype="0"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9"/>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wipe(down)">
                                      <p:cBhvr>
                                        <p:cTn id="108" dur="500"/>
                                        <p:tgtEl>
                                          <p:spTgt spid="40"/>
                                        </p:tgtEl>
                                      </p:cBhvr>
                                    </p:animEffect>
                                  </p:childTnLst>
                                </p:cTn>
                              </p:par>
                              <p:par>
                                <p:cTn id="109" presetID="22" presetClass="entr" presetSubtype="4" fill="hold"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wipe(down)">
                                      <p:cBhvr>
                                        <p:cTn id="111" dur="500"/>
                                        <p:tgtEl>
                                          <p:spTgt spid="58"/>
                                        </p:tgtEl>
                                      </p:cBhvr>
                                    </p:animEffect>
                                  </p:childTnLst>
                                </p:cTn>
                              </p:par>
                            </p:childTnLst>
                          </p:cTn>
                        </p:par>
                        <p:par>
                          <p:cTn id="112" fill="hold">
                            <p:stCondLst>
                              <p:cond delay="500"/>
                            </p:stCondLst>
                            <p:childTnLst>
                              <p:par>
                                <p:cTn id="113" presetID="1" presetClass="entr" presetSubtype="0" fill="hold" grpId="0" nodeType="afterEffect">
                                  <p:stCondLst>
                                    <p:cond delay="0"/>
                                  </p:stCondLst>
                                  <p:childTnLst>
                                    <p:set>
                                      <p:cBhvr>
                                        <p:cTn id="114" dur="1" fill="hold">
                                          <p:stCondLst>
                                            <p:cond delay="0"/>
                                          </p:stCondLst>
                                        </p:cTn>
                                        <p:tgtEl>
                                          <p:spTgt spid="5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down)">
                                      <p:cBhvr>
                                        <p:cTn id="121" dur="500"/>
                                        <p:tgtEl>
                                          <p:spTgt spid="43"/>
                                        </p:tgtEl>
                                      </p:cBhvr>
                                    </p:animEffect>
                                  </p:childTnLst>
                                </p:cTn>
                              </p:par>
                            </p:childTnLst>
                          </p:cTn>
                        </p:par>
                        <p:par>
                          <p:cTn id="122" fill="hold">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down)">
                                      <p:cBhvr>
                                        <p:cTn id="131" dur="500"/>
                                        <p:tgtEl>
                                          <p:spTgt spid="48"/>
                                        </p:tgtEl>
                                      </p:cBhvr>
                                    </p:animEffect>
                                  </p:childTnLst>
                                </p:cTn>
                              </p:par>
                            </p:childTnLst>
                          </p:cTn>
                        </p:par>
                        <p:par>
                          <p:cTn id="132" fill="hold">
                            <p:stCondLst>
                              <p:cond delay="500"/>
                            </p:stCondLst>
                            <p:childTnLst>
                              <p:par>
                                <p:cTn id="133" presetID="1" presetClass="entr" presetSubtype="0" fill="hold" grpId="0" nodeType="afterEffect">
                                  <p:stCondLst>
                                    <p:cond delay="0"/>
                                  </p:stCondLst>
                                  <p:childTnLst>
                                    <p:set>
                                      <p:cBhvr>
                                        <p:cTn id="134" dur="1" fill="hold">
                                          <p:stCondLst>
                                            <p:cond delay="0"/>
                                          </p:stCondLst>
                                        </p:cTn>
                                        <p:tgtEl>
                                          <p:spTgt spid="4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65"/>
                                        </p:tgtEl>
                                        <p:attrNameLst>
                                          <p:attrName>style.visibility</p:attrName>
                                        </p:attrNameLst>
                                      </p:cBhvr>
                                      <p:to>
                                        <p:strVal val="visible"/>
                                      </p:to>
                                    </p:set>
                                  </p:childTnLst>
                                </p:cTn>
                              </p:par>
                            </p:childTnLst>
                          </p:cTn>
                        </p:par>
                        <p:par>
                          <p:cTn id="141" fill="hold">
                            <p:stCondLst>
                              <p:cond delay="0"/>
                            </p:stCondLst>
                            <p:childTnLst>
                              <p:par>
                                <p:cTn id="142" presetID="1" presetClass="entr" presetSubtype="0" fill="hold" grpId="0" nodeType="afterEffect">
                                  <p:stCondLst>
                                    <p:cond delay="0"/>
                                  </p:stCondLst>
                                  <p:childTnLst>
                                    <p:set>
                                      <p:cBhvr>
                                        <p:cTn id="143" dur="1" fill="hold">
                                          <p:stCondLst>
                                            <p:cond delay="0"/>
                                          </p:stCondLst>
                                        </p:cTn>
                                        <p:tgtEl>
                                          <p:spTgt spid="59"/>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60"/>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61"/>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66"/>
                                        </p:tgtEl>
                                        <p:attrNameLst>
                                          <p:attrName>style.visibility</p:attrName>
                                        </p:attrNameLst>
                                      </p:cBhvr>
                                      <p:to>
                                        <p:strVal val="visible"/>
                                      </p:to>
                                    </p:set>
                                  </p:childTnLst>
                                </p:cTn>
                              </p:par>
                            </p:childTnLst>
                          </p:cTn>
                        </p:par>
                        <p:par>
                          <p:cTn id="156" fill="hold">
                            <p:stCondLst>
                              <p:cond delay="0"/>
                            </p:stCondLst>
                            <p:childTnLst>
                              <p:par>
                                <p:cTn id="157" presetID="1" presetClass="entr" presetSubtype="0" fill="hold" grpId="0" nodeType="afterEffect">
                                  <p:stCondLst>
                                    <p:cond delay="0"/>
                                  </p:stCondLst>
                                  <p:childTnLst>
                                    <p:set>
                                      <p:cBhvr>
                                        <p:cTn id="158" dur="1" fill="hold">
                                          <p:stCondLst>
                                            <p:cond delay="0"/>
                                          </p:stCondLst>
                                        </p:cTn>
                                        <p:tgtEl>
                                          <p:spTgt spid="62"/>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63"/>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5" grpId="0"/>
      <p:bldP spid="16" grpId="0"/>
      <p:bldP spid="17" grpId="0"/>
      <p:bldP spid="18" grpId="0"/>
      <p:bldP spid="19" grpId="0" animBg="1"/>
      <p:bldP spid="20" grpId="0" animBg="1"/>
      <p:bldP spid="32" grpId="0"/>
      <p:bldP spid="33" grpId="0"/>
      <p:bldP spid="38" grpId="0" animBg="1"/>
      <p:bldP spid="39" grpId="0" animBg="1"/>
      <p:bldP spid="56" grpId="0"/>
      <p:bldP spid="57" grpId="0"/>
      <p:bldP spid="35" grpId="0" animBg="1"/>
      <p:bldP spid="36" grpId="0" animBg="1"/>
      <p:bldP spid="42" grpId="0" animBg="1"/>
      <p:bldP spid="44" grpId="0" animBg="1"/>
      <p:bldP spid="46" grpId="0"/>
      <p:bldP spid="47" grpId="0"/>
      <p:bldP spid="49" grpId="0"/>
      <p:bldP spid="50" grpId="0" animBg="1"/>
      <p:bldP spid="54" grpId="0"/>
      <p:bldP spid="55" grpId="0" animBg="1"/>
      <p:bldP spid="59" grpId="0" animBg="1"/>
      <p:bldP spid="60" grpId="0" animBg="1"/>
      <p:bldP spid="61" grpId="0" animBg="1"/>
      <p:bldP spid="62" grpId="0" animBg="1"/>
      <p:bldP spid="63" grpId="0" animBg="1"/>
      <p:bldP spid="64" grpId="0" animBg="1"/>
      <p:bldP spid="65"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5808663" y="1212850"/>
            <a:ext cx="3335337" cy="4751388"/>
          </a:xfrm>
          <a:prstGeom prst="rect">
            <a:avLst/>
          </a:prstGeom>
          <a:noFill/>
          <a:ln w="9525">
            <a:noFill/>
            <a:miter lim="800000"/>
            <a:headEnd/>
            <a:tailEnd/>
          </a:ln>
        </p:spPr>
        <p:txBody>
          <a:bodyPr/>
          <a:lstStyle/>
          <a:p>
            <a:pPr marL="114300" indent="-114300" eaLnBrk="0" hangingPunct="0">
              <a:lnSpc>
                <a:spcPct val="80000"/>
              </a:lnSpc>
              <a:spcBef>
                <a:spcPct val="20000"/>
              </a:spcBef>
              <a:buFont typeface="Wingdings" pitchFamily="2" charset="2"/>
              <a:buChar char="§"/>
            </a:pPr>
            <a:endParaRPr lang="en-US" sz="1600" b="0">
              <a:solidFill>
                <a:srgbClr val="233678"/>
              </a:solidFill>
            </a:endParaRPr>
          </a:p>
        </p:txBody>
      </p:sp>
      <p:pic>
        <p:nvPicPr>
          <p:cNvPr id="45059" name="Client Logo" descr="mod crest 2"/>
          <p:cNvPicPr>
            <a:picLocks noChangeAspect="1" noChangeArrowheads="1"/>
          </p:cNvPicPr>
          <p:nvPr/>
        </p:nvPicPr>
        <p:blipFill>
          <a:blip r:embed="rId4" cstate="print"/>
          <a:srcRect/>
          <a:stretch>
            <a:fillRect/>
          </a:stretch>
        </p:blipFill>
        <p:spPr bwMode="auto">
          <a:xfrm>
            <a:off x="177800" y="6156325"/>
            <a:ext cx="490538" cy="644525"/>
          </a:xfrm>
          <a:prstGeom prst="rect">
            <a:avLst/>
          </a:prstGeom>
          <a:noFill/>
          <a:ln w="9525">
            <a:noFill/>
            <a:miter lim="800000"/>
            <a:headEnd/>
            <a:tailEnd/>
          </a:ln>
        </p:spPr>
      </p:pic>
      <p:grpSp>
        <p:nvGrpSpPr>
          <p:cNvPr id="2" name="Group 21"/>
          <p:cNvGrpSpPr>
            <a:grpSpLocks/>
          </p:cNvGrpSpPr>
          <p:nvPr/>
        </p:nvGrpSpPr>
        <p:grpSpPr bwMode="auto">
          <a:xfrm>
            <a:off x="2044700" y="6392863"/>
            <a:ext cx="406400" cy="392112"/>
            <a:chOff x="2252" y="24"/>
            <a:chExt cx="993" cy="685"/>
          </a:xfrm>
        </p:grpSpPr>
        <p:pic>
          <p:nvPicPr>
            <p:cNvPr id="45061" name="Picture 22" descr="fip-e_300testblack"/>
            <p:cNvPicPr>
              <a:picLocks noChangeAspect="1" noChangeArrowheads="1"/>
            </p:cNvPicPr>
            <p:nvPr/>
          </p:nvPicPr>
          <p:blipFill>
            <a:blip r:embed="rId5" cstate="print"/>
            <a:srcRect r="72684"/>
            <a:stretch>
              <a:fillRect/>
            </a:stretch>
          </p:blipFill>
          <p:spPr bwMode="auto">
            <a:xfrm>
              <a:off x="2283" y="24"/>
              <a:ext cx="962" cy="463"/>
            </a:xfrm>
            <a:prstGeom prst="rect">
              <a:avLst/>
            </a:prstGeom>
            <a:noFill/>
            <a:ln w="9525">
              <a:noFill/>
              <a:miter lim="800000"/>
              <a:headEnd/>
              <a:tailEnd/>
            </a:ln>
          </p:spPr>
        </p:pic>
        <p:pic>
          <p:nvPicPr>
            <p:cNvPr id="45062" name="Picture 23" descr="fip-e_300testblack"/>
            <p:cNvPicPr>
              <a:picLocks noChangeAspect="1" noChangeArrowheads="1"/>
            </p:cNvPicPr>
            <p:nvPr/>
          </p:nvPicPr>
          <p:blipFill>
            <a:blip r:embed="rId6" cstate="print"/>
            <a:srcRect l="32304"/>
            <a:stretch>
              <a:fillRect/>
            </a:stretch>
          </p:blipFill>
          <p:spPr bwMode="auto">
            <a:xfrm>
              <a:off x="2252" y="516"/>
              <a:ext cx="964" cy="193"/>
            </a:xfrm>
            <a:prstGeom prst="rect">
              <a:avLst/>
            </a:prstGeom>
            <a:noFill/>
            <a:ln w="9525">
              <a:noFill/>
              <a:miter lim="800000"/>
              <a:headEnd/>
              <a:tailEnd/>
            </a:ln>
          </p:spPr>
        </p:pic>
      </p:grpSp>
      <p:pic>
        <p:nvPicPr>
          <p:cNvPr id="45063" name="Picture 24"/>
          <p:cNvPicPr>
            <a:picLocks noChangeAspect="1" noChangeArrowheads="1"/>
          </p:cNvPicPr>
          <p:nvPr/>
        </p:nvPicPr>
        <p:blipFill>
          <a:blip r:embed="rId7" cstate="print"/>
          <a:srcRect/>
          <a:stretch>
            <a:fillRect/>
          </a:stretch>
        </p:blipFill>
        <p:spPr bwMode="auto">
          <a:xfrm>
            <a:off x="8197850" y="6269038"/>
            <a:ext cx="538163" cy="531812"/>
          </a:xfrm>
          <a:prstGeom prst="rect">
            <a:avLst/>
          </a:prstGeom>
          <a:noFill/>
          <a:ln w="9525">
            <a:noFill/>
            <a:miter lim="800000"/>
            <a:headEnd/>
            <a:tailEnd/>
          </a:ln>
        </p:spPr>
      </p:pic>
      <p:graphicFrame>
        <p:nvGraphicFramePr>
          <p:cNvPr id="45064" name="Object 25"/>
          <p:cNvGraphicFramePr>
            <a:graphicFrameLocks noChangeAspect="1"/>
          </p:cNvGraphicFramePr>
          <p:nvPr/>
        </p:nvGraphicFramePr>
        <p:xfrm>
          <a:off x="0" y="-76200"/>
          <a:ext cx="1441450" cy="903288"/>
        </p:xfrm>
        <a:graphic>
          <a:graphicData uri="http://schemas.openxmlformats.org/presentationml/2006/ole">
            <p:oleObj spid="_x0000_s1026" name="Image" r:id="rId8" imgW="6730159" imgH="7098413" progId="">
              <p:embed/>
            </p:oleObj>
          </a:graphicData>
        </a:graphic>
      </p:graphicFrame>
      <p:pic>
        <p:nvPicPr>
          <p:cNvPr id="45065" name="Picture 26" descr="Welcome to the NATO website"/>
          <p:cNvPicPr>
            <a:picLocks noChangeAspect="1" noChangeArrowheads="1"/>
          </p:cNvPicPr>
          <p:nvPr/>
        </p:nvPicPr>
        <p:blipFill>
          <a:blip r:embed="rId9" cstate="print"/>
          <a:srcRect r="79848"/>
          <a:stretch>
            <a:fillRect/>
          </a:stretch>
        </p:blipFill>
        <p:spPr bwMode="auto">
          <a:xfrm>
            <a:off x="4872038" y="6384925"/>
            <a:ext cx="715962" cy="350838"/>
          </a:xfrm>
          <a:prstGeom prst="rect">
            <a:avLst/>
          </a:prstGeom>
          <a:noFill/>
          <a:ln w="9525">
            <a:noFill/>
            <a:miter lim="800000"/>
            <a:headEnd/>
            <a:tailEnd/>
          </a:ln>
        </p:spPr>
      </p:pic>
      <p:pic>
        <p:nvPicPr>
          <p:cNvPr id="45066" name="Picture 33" descr="ADF_Logo"/>
          <p:cNvPicPr>
            <a:picLocks noChangeAspect="1" noChangeArrowheads="1"/>
          </p:cNvPicPr>
          <p:nvPr/>
        </p:nvPicPr>
        <p:blipFill>
          <a:blip r:embed="rId10" cstate="print"/>
          <a:srcRect b="10561"/>
          <a:stretch>
            <a:fillRect/>
          </a:stretch>
        </p:blipFill>
        <p:spPr bwMode="auto">
          <a:xfrm>
            <a:off x="6538913" y="6327775"/>
            <a:ext cx="590550" cy="430213"/>
          </a:xfrm>
          <a:prstGeom prst="rect">
            <a:avLst/>
          </a:prstGeom>
          <a:noFill/>
          <a:ln w="9525">
            <a:noFill/>
            <a:miter lim="800000"/>
            <a:headEnd/>
            <a:tailEnd/>
          </a:ln>
        </p:spPr>
      </p:pic>
      <p:sp>
        <p:nvSpPr>
          <p:cNvPr id="45067" name="Text Box 34"/>
          <p:cNvSpPr txBox="1">
            <a:spLocks noChangeArrowheads="1"/>
          </p:cNvSpPr>
          <p:nvPr/>
        </p:nvSpPr>
        <p:spPr bwMode="auto">
          <a:xfrm>
            <a:off x="2246313" y="1693863"/>
            <a:ext cx="2808287" cy="274637"/>
          </a:xfrm>
          <a:prstGeom prst="rect">
            <a:avLst/>
          </a:prstGeom>
          <a:solidFill>
            <a:schemeClr val="bg1"/>
          </a:solidFill>
          <a:ln w="9525" algn="ctr">
            <a:noFill/>
            <a:miter lim="800000"/>
            <a:headEnd/>
            <a:tailEnd/>
          </a:ln>
        </p:spPr>
        <p:txBody>
          <a:bodyPr wrap="none">
            <a:spAutoFit/>
          </a:bodyPr>
          <a:lstStyle/>
          <a:p>
            <a:pPr algn="ctr"/>
            <a:r>
              <a:rPr lang="en-US" sz="1200" b="0">
                <a:solidFill>
                  <a:srgbClr val="36478B"/>
                </a:solidFill>
                <a:latin typeface="Impact" pitchFamily="34" charset="0"/>
              </a:rPr>
              <a:t>http://en.wikipedia.org/wiki/IDEAS_Group</a:t>
            </a:r>
          </a:p>
        </p:txBody>
      </p:sp>
      <p:grpSp>
        <p:nvGrpSpPr>
          <p:cNvPr id="3" name="Group 27"/>
          <p:cNvGrpSpPr>
            <a:grpSpLocks/>
          </p:cNvGrpSpPr>
          <p:nvPr/>
        </p:nvGrpSpPr>
        <p:grpSpPr bwMode="auto">
          <a:xfrm>
            <a:off x="7667625" y="0"/>
            <a:ext cx="1476375" cy="873125"/>
            <a:chOff x="4734" y="0"/>
            <a:chExt cx="1026" cy="622"/>
          </a:xfrm>
        </p:grpSpPr>
        <p:pic>
          <p:nvPicPr>
            <p:cNvPr id="45069" name="Picture 28" descr="j0362634"/>
            <p:cNvPicPr>
              <a:picLocks noChangeAspect="1" noChangeArrowheads="1"/>
            </p:cNvPicPr>
            <p:nvPr/>
          </p:nvPicPr>
          <p:blipFill>
            <a:blip r:embed="rId11" cstate="print"/>
            <a:srcRect/>
            <a:stretch>
              <a:fillRect/>
            </a:stretch>
          </p:blipFill>
          <p:spPr bwMode="auto">
            <a:xfrm>
              <a:off x="5345" y="208"/>
              <a:ext cx="415" cy="208"/>
            </a:xfrm>
            <a:prstGeom prst="rect">
              <a:avLst/>
            </a:prstGeom>
            <a:noFill/>
            <a:ln w="9525">
              <a:noFill/>
              <a:miter lim="800000"/>
              <a:headEnd/>
              <a:tailEnd/>
            </a:ln>
          </p:spPr>
        </p:pic>
        <p:pic>
          <p:nvPicPr>
            <p:cNvPr id="45070" name="Picture 29" descr="j0362860"/>
            <p:cNvPicPr>
              <a:picLocks noChangeAspect="1" noChangeArrowheads="1"/>
            </p:cNvPicPr>
            <p:nvPr/>
          </p:nvPicPr>
          <p:blipFill>
            <a:blip r:embed="rId12" cstate="print"/>
            <a:srcRect/>
            <a:stretch>
              <a:fillRect/>
            </a:stretch>
          </p:blipFill>
          <p:spPr bwMode="auto">
            <a:xfrm>
              <a:off x="4734" y="208"/>
              <a:ext cx="392" cy="207"/>
            </a:xfrm>
            <a:prstGeom prst="rect">
              <a:avLst/>
            </a:prstGeom>
            <a:noFill/>
            <a:ln w="9525">
              <a:noFill/>
              <a:miter lim="800000"/>
              <a:headEnd/>
              <a:tailEnd/>
            </a:ln>
          </p:spPr>
        </p:pic>
        <p:pic>
          <p:nvPicPr>
            <p:cNvPr id="45071" name="Picture 30" descr="j0362608"/>
            <p:cNvPicPr>
              <a:picLocks noChangeAspect="1" noChangeArrowheads="1"/>
            </p:cNvPicPr>
            <p:nvPr/>
          </p:nvPicPr>
          <p:blipFill>
            <a:blip r:embed="rId13" cstate="print"/>
            <a:srcRect/>
            <a:stretch>
              <a:fillRect/>
            </a:stretch>
          </p:blipFill>
          <p:spPr bwMode="auto">
            <a:xfrm>
              <a:off x="5034" y="0"/>
              <a:ext cx="415" cy="208"/>
            </a:xfrm>
            <a:prstGeom prst="rect">
              <a:avLst/>
            </a:prstGeom>
            <a:noFill/>
            <a:ln w="9525">
              <a:noFill/>
              <a:miter lim="800000"/>
              <a:headEnd/>
              <a:tailEnd/>
            </a:ln>
          </p:spPr>
        </p:pic>
        <p:pic>
          <p:nvPicPr>
            <p:cNvPr id="45072" name="Picture 31" descr="j0362858"/>
            <p:cNvPicPr>
              <a:picLocks noChangeAspect="1" noChangeArrowheads="1"/>
            </p:cNvPicPr>
            <p:nvPr/>
          </p:nvPicPr>
          <p:blipFill>
            <a:blip r:embed="rId14" cstate="print"/>
            <a:srcRect/>
            <a:stretch>
              <a:fillRect/>
            </a:stretch>
          </p:blipFill>
          <p:spPr bwMode="auto">
            <a:xfrm>
              <a:off x="5034" y="415"/>
              <a:ext cx="415" cy="207"/>
            </a:xfrm>
            <a:prstGeom prst="rect">
              <a:avLst/>
            </a:prstGeom>
            <a:noFill/>
            <a:ln w="9525">
              <a:noFill/>
              <a:miter lim="800000"/>
              <a:headEnd/>
              <a:tailEnd/>
            </a:ln>
          </p:spPr>
        </p:pic>
        <p:graphicFrame>
          <p:nvGraphicFramePr>
            <p:cNvPr id="45073" name="Object 32"/>
            <p:cNvGraphicFramePr>
              <a:graphicFrameLocks noChangeAspect="1"/>
            </p:cNvGraphicFramePr>
            <p:nvPr/>
          </p:nvGraphicFramePr>
          <p:xfrm>
            <a:off x="5118" y="240"/>
            <a:ext cx="240" cy="151"/>
          </p:xfrm>
          <a:graphic>
            <a:graphicData uri="http://schemas.openxmlformats.org/presentationml/2006/ole">
              <p:oleObj spid="_x0000_s1027" name="Image" r:id="rId15" imgW="6730159" imgH="7098413" progId="">
                <p:embed/>
              </p:oleObj>
            </a:graphicData>
          </a:graphic>
        </p:graphicFrame>
      </p:grpSp>
      <p:sp>
        <p:nvSpPr>
          <p:cNvPr id="45074" name="Rectangle 18"/>
          <p:cNvSpPr>
            <a:spLocks noChangeArrowheads="1"/>
          </p:cNvSpPr>
          <p:nvPr/>
        </p:nvSpPr>
        <p:spPr bwMode="auto">
          <a:xfrm>
            <a:off x="0" y="1757363"/>
            <a:ext cx="914400" cy="914400"/>
          </a:xfrm>
          <a:prstGeom prst="rect">
            <a:avLst/>
          </a:prstGeom>
          <a:noFill/>
          <a:ln w="9525" algn="ctr">
            <a:noFill/>
            <a:miter lim="800000"/>
            <a:headEnd/>
            <a:tailEnd/>
          </a:ln>
          <a:effectLst/>
        </p:spPr>
        <p:txBody>
          <a:bodyPr wrap="none" anchor="ctr"/>
          <a:lstStyle/>
          <a:p>
            <a:endParaRPr lang="en-US"/>
          </a:p>
        </p:txBody>
      </p:sp>
      <p:pic>
        <p:nvPicPr>
          <p:cNvPr id="45075" name="Picture 30" descr="Picture1.png"/>
          <p:cNvPicPr>
            <a:picLocks noChangeAspect="1"/>
          </p:cNvPicPr>
          <p:nvPr/>
        </p:nvPicPr>
        <p:blipFill>
          <a:blip r:embed="rId16" cstate="print"/>
          <a:srcRect/>
          <a:stretch>
            <a:fillRect/>
          </a:stretch>
        </p:blipFill>
        <p:spPr bwMode="auto">
          <a:xfrm>
            <a:off x="3646488" y="6259513"/>
            <a:ext cx="238125" cy="598487"/>
          </a:xfrm>
          <a:prstGeom prst="rect">
            <a:avLst/>
          </a:prstGeom>
          <a:noFill/>
          <a:ln w="9525">
            <a:noFill/>
            <a:miter lim="800000"/>
            <a:headEnd/>
            <a:tailEnd/>
          </a:ln>
        </p:spPr>
      </p:pic>
      <p:sp>
        <p:nvSpPr>
          <p:cNvPr id="45076" name="Rectangle 20"/>
          <p:cNvSpPr>
            <a:spLocks noGrp="1" noChangeArrowheads="1"/>
          </p:cNvSpPr>
          <p:nvPr>
            <p:ph type="title" idx="4294967295"/>
          </p:nvPr>
        </p:nvSpPr>
        <p:spPr>
          <a:xfrm>
            <a:off x="1447800" y="76200"/>
            <a:ext cx="6019800" cy="1143000"/>
          </a:xfrm>
        </p:spPr>
        <p:txBody>
          <a:bodyPr/>
          <a:lstStyle/>
          <a:p>
            <a:r>
              <a:rPr lang="en-US" sz="2900" dirty="0" smtClean="0"/>
              <a:t>Leveraging a Multi-National Model</a:t>
            </a:r>
            <a:endParaRPr lang="en-US" sz="2500" i="1" dirty="0" smtClean="0"/>
          </a:p>
        </p:txBody>
      </p:sp>
      <p:sp>
        <p:nvSpPr>
          <p:cNvPr id="45077" name="Rectangle 21"/>
          <p:cNvSpPr>
            <a:spLocks noGrp="1" noChangeArrowheads="1"/>
          </p:cNvSpPr>
          <p:nvPr>
            <p:ph type="body" idx="4294967295"/>
          </p:nvPr>
        </p:nvSpPr>
        <p:spPr>
          <a:xfrm>
            <a:off x="5821363" y="1631950"/>
            <a:ext cx="3322637" cy="4616450"/>
          </a:xfrm>
        </p:spPr>
        <p:txBody>
          <a:bodyPr/>
          <a:lstStyle/>
          <a:p>
            <a:pPr marL="115888" indent="-115888">
              <a:lnSpc>
                <a:spcPct val="80000"/>
              </a:lnSpc>
            </a:pPr>
            <a:r>
              <a:rPr lang="en-US" sz="1200" dirty="0" smtClean="0"/>
              <a:t>IDEAS:</a:t>
            </a:r>
          </a:p>
          <a:p>
            <a:pPr marL="347663" lvl="1" indent="-115888">
              <a:lnSpc>
                <a:spcPct val="80000"/>
              </a:lnSpc>
            </a:pPr>
            <a:r>
              <a:rPr lang="en-US" sz="1200" dirty="0" smtClean="0"/>
              <a:t>Mathematics</a:t>
            </a:r>
          </a:p>
          <a:p>
            <a:pPr marL="566738" lvl="2" indent="-103188">
              <a:lnSpc>
                <a:spcPct val="80000"/>
              </a:lnSpc>
            </a:pPr>
            <a:r>
              <a:rPr lang="en-US" sz="1000" dirty="0" smtClean="0"/>
              <a:t>type (~set) theory</a:t>
            </a:r>
          </a:p>
          <a:p>
            <a:pPr marL="566738" lvl="2" indent="-103188">
              <a:lnSpc>
                <a:spcPct val="80000"/>
              </a:lnSpc>
            </a:pPr>
            <a:r>
              <a:rPr lang="en-US" sz="1000" dirty="0" smtClean="0"/>
              <a:t>4D </a:t>
            </a:r>
            <a:r>
              <a:rPr lang="en-US" sz="1000" dirty="0" err="1" smtClean="0"/>
              <a:t>mereotopology</a:t>
            </a:r>
            <a:endParaRPr lang="en-US" sz="1000" dirty="0" smtClean="0"/>
          </a:p>
          <a:p>
            <a:pPr marL="347663" lvl="1" indent="-115888">
              <a:lnSpc>
                <a:spcPct val="80000"/>
              </a:lnSpc>
            </a:pPr>
            <a:r>
              <a:rPr lang="en-US" sz="1200" dirty="0" smtClean="0"/>
              <a:t>Deals with issues of states, </a:t>
            </a:r>
            <a:r>
              <a:rPr lang="en-US" sz="1200" dirty="0" err="1" smtClean="0"/>
              <a:t>powertypes</a:t>
            </a:r>
            <a:r>
              <a:rPr lang="en-US" sz="1200" dirty="0" smtClean="0"/>
              <a:t>, measures, space -- what is truly knowable vs. what is assumed</a:t>
            </a:r>
          </a:p>
          <a:p>
            <a:pPr marL="347663" lvl="1" indent="-115888">
              <a:lnSpc>
                <a:spcPct val="80000"/>
              </a:lnSpc>
            </a:pPr>
            <a:r>
              <a:rPr lang="en-US" sz="1200" dirty="0" smtClean="0"/>
              <a:t>Separates signs and representations from referents</a:t>
            </a:r>
          </a:p>
          <a:p>
            <a:pPr marL="115888" indent="-115888">
              <a:lnSpc>
                <a:spcPct val="80000"/>
              </a:lnSpc>
            </a:pPr>
            <a:r>
              <a:rPr lang="en-US" sz="1200" dirty="0" smtClean="0"/>
              <a:t>DM2 domain concepts are extensions to the formal foundation</a:t>
            </a:r>
          </a:p>
          <a:p>
            <a:pPr marL="115888" indent="-115888">
              <a:lnSpc>
                <a:spcPct val="80000"/>
              </a:lnSpc>
            </a:pPr>
            <a:r>
              <a:rPr lang="en-US" sz="1200" dirty="0" smtClean="0"/>
              <a:t>Rigorously worked-out common patterns are reused:</a:t>
            </a:r>
          </a:p>
          <a:p>
            <a:pPr marL="347663" lvl="1" indent="-115888">
              <a:lnSpc>
                <a:spcPct val="80000"/>
              </a:lnSpc>
            </a:pPr>
            <a:r>
              <a:rPr lang="en-US" sz="1200" dirty="0" smtClean="0"/>
              <a:t>Super-subtype, whole-part, temporal whole-part, type-instance, before-after, overlap</a:t>
            </a:r>
          </a:p>
          <a:p>
            <a:pPr marL="347663" lvl="1" indent="-115888">
              <a:lnSpc>
                <a:spcPct val="80000"/>
              </a:lnSpc>
            </a:pPr>
            <a:r>
              <a:rPr lang="en-US" sz="1200" dirty="0" smtClean="0"/>
              <a:t>Saved a lot of repetitive work</a:t>
            </a:r>
            <a:endParaRPr lang="en-US" sz="1200" b="1" i="1" dirty="0" smtClean="0"/>
          </a:p>
          <a:p>
            <a:pPr marL="347663" lvl="1" indent="-115888">
              <a:lnSpc>
                <a:spcPct val="80000"/>
              </a:lnSpc>
            </a:pPr>
            <a:r>
              <a:rPr lang="en-US" sz="1200" dirty="0" smtClean="0"/>
              <a:t>Result is higher quality and consistency throughout</a:t>
            </a:r>
          </a:p>
        </p:txBody>
      </p:sp>
      <p:pic>
        <p:nvPicPr>
          <p:cNvPr id="45078" name="Picture 22"/>
          <p:cNvPicPr>
            <a:picLocks noChangeAspect="1" noChangeArrowheads="1"/>
          </p:cNvPicPr>
          <p:nvPr/>
        </p:nvPicPr>
        <p:blipFill>
          <a:blip r:embed="rId17" cstate="print"/>
          <a:srcRect l="2879" t="9070" r="2953" b="5685"/>
          <a:stretch>
            <a:fillRect/>
          </a:stretch>
        </p:blipFill>
        <p:spPr bwMode="auto">
          <a:xfrm>
            <a:off x="0" y="1328738"/>
            <a:ext cx="5834063" cy="2855912"/>
          </a:xfrm>
          <a:prstGeom prst="rect">
            <a:avLst/>
          </a:prstGeom>
          <a:noFill/>
          <a:ln w="9525" algn="ctr">
            <a:noFill/>
            <a:miter lim="800000"/>
            <a:headEnd/>
            <a:tailEnd/>
          </a:ln>
          <a:effectLst/>
        </p:spPr>
      </p:pic>
      <p:sp>
        <p:nvSpPr>
          <p:cNvPr id="45079" name="Text Box 23"/>
          <p:cNvSpPr txBox="1">
            <a:spLocks noChangeArrowheads="1"/>
          </p:cNvSpPr>
          <p:nvPr/>
        </p:nvSpPr>
        <p:spPr bwMode="auto">
          <a:xfrm>
            <a:off x="155575" y="4724400"/>
            <a:ext cx="6218238" cy="1190625"/>
          </a:xfrm>
          <a:prstGeom prst="rect">
            <a:avLst/>
          </a:prstGeom>
          <a:noFill/>
          <a:ln w="9525" algn="ctr">
            <a:noFill/>
            <a:miter lim="800000"/>
            <a:headEnd/>
            <a:tailEnd/>
          </a:ln>
          <a:effectLst/>
        </p:spPr>
        <p:txBody>
          <a:bodyPr wrap="none">
            <a:spAutoFit/>
          </a:bodyPr>
          <a:lstStyle/>
          <a:p>
            <a:pPr marL="342900" indent="-342900"/>
            <a:r>
              <a:rPr lang="en-US" b="0" dirty="0">
                <a:latin typeface="+mj-lt"/>
              </a:rPr>
              <a:t>Three types of </a:t>
            </a:r>
            <a:r>
              <a:rPr lang="en-US" b="0" dirty="0" smtClean="0">
                <a:latin typeface="+mj-lt"/>
              </a:rPr>
              <a:t>“Things”</a:t>
            </a:r>
            <a:endParaRPr lang="en-US" b="0" dirty="0">
              <a:latin typeface="+mj-lt"/>
            </a:endParaRPr>
          </a:p>
          <a:p>
            <a:pPr marL="342900" indent="-342900">
              <a:buFontTx/>
              <a:buAutoNum type="arabicPeriod"/>
            </a:pPr>
            <a:r>
              <a:rPr lang="en-US" b="0" dirty="0">
                <a:latin typeface="+mj-lt"/>
              </a:rPr>
              <a:t>Individuals – Things with </a:t>
            </a:r>
            <a:r>
              <a:rPr lang="en-US" b="0" dirty="0" err="1">
                <a:latin typeface="+mj-lt"/>
              </a:rPr>
              <a:t>spatio</a:t>
            </a:r>
            <a:r>
              <a:rPr lang="en-US" b="0" dirty="0">
                <a:latin typeface="+mj-lt"/>
              </a:rPr>
              <a:t>-temporal extent (not people)</a:t>
            </a:r>
          </a:p>
          <a:p>
            <a:pPr marL="342900" indent="-342900">
              <a:buFontTx/>
              <a:buAutoNum type="arabicPeriod"/>
            </a:pPr>
            <a:r>
              <a:rPr lang="en-US" b="0" dirty="0">
                <a:latin typeface="+mj-lt"/>
              </a:rPr>
              <a:t>Types – similar to sets</a:t>
            </a:r>
          </a:p>
          <a:p>
            <a:pPr marL="342900" indent="-342900">
              <a:buFontTx/>
              <a:buAutoNum type="arabicPeriod"/>
            </a:pPr>
            <a:r>
              <a:rPr lang="en-US" b="0" dirty="0" err="1">
                <a:latin typeface="+mj-lt"/>
              </a:rPr>
              <a:t>Tuples</a:t>
            </a:r>
            <a:r>
              <a:rPr lang="en-US" b="0" dirty="0">
                <a:latin typeface="+mj-lt"/>
              </a:rPr>
              <a:t> – ordered relations between Things</a:t>
            </a:r>
          </a:p>
        </p:txBody>
      </p:sp>
      <p:sp>
        <p:nvSpPr>
          <p:cNvPr id="26" name="Footer Placeholder 3"/>
          <p:cNvSpPr>
            <a:spLocks noGrp="1"/>
          </p:cNvSpPr>
          <p:nvPr>
            <p:ph type="ftr" sz="quarter" idx="11"/>
          </p:nvPr>
        </p:nvSpPr>
        <p:spPr>
          <a:xfrm>
            <a:off x="3048000" y="0"/>
            <a:ext cx="2895600" cy="476250"/>
          </a:xfrm>
        </p:spPr>
        <p:txBody>
          <a:bodyPr/>
          <a:lstStyle/>
          <a:p>
            <a:pPr algn="ctr"/>
            <a:r>
              <a:rPr lang="en-US" sz="1800" dirty="0" smtClean="0"/>
              <a:t>UNCLASSIFIED</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948</Words>
  <Application>Microsoft Office PowerPoint</Application>
  <PresentationFormat>On-screen Show (4:3)</PresentationFormat>
  <Paragraphs>145</Paragraphs>
  <Slides>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Default Design</vt:lpstr>
      <vt:lpstr>Image</vt:lpstr>
      <vt:lpstr>Slide 1</vt:lpstr>
      <vt:lpstr>Architecture &amp; Standards Governance in the Department of Defense</vt:lpstr>
      <vt:lpstr>Topics</vt:lpstr>
      <vt:lpstr>Governance Bodies</vt:lpstr>
      <vt:lpstr>Slide 5</vt:lpstr>
      <vt:lpstr>DoDAF v2.0 Viewpoints</vt:lpstr>
      <vt:lpstr>DM2 Conceptual Data Model </vt:lpstr>
      <vt:lpstr>Leveraging a Multi-National Model</vt:lpstr>
    </vt:vector>
  </TitlesOfParts>
  <Company>Booz Allen Hamilton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Tyler Luke</dc:creator>
  <cp:lastModifiedBy>Ian</cp:lastModifiedBy>
  <cp:revision>32</cp:revision>
  <dcterms:created xsi:type="dcterms:W3CDTF">2009-11-16T22:10:55Z</dcterms:created>
  <dcterms:modified xsi:type="dcterms:W3CDTF">2010-07-20T13:54:59Z</dcterms:modified>
</cp:coreProperties>
</file>